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257" r:id="rId3"/>
    <p:sldId id="475" r:id="rId4"/>
    <p:sldId id="477" r:id="rId5"/>
    <p:sldId id="474" r:id="rId6"/>
    <p:sldId id="321" r:id="rId7"/>
    <p:sldId id="561" r:id="rId8"/>
    <p:sldId id="573" r:id="rId9"/>
    <p:sldId id="562" r:id="rId10"/>
    <p:sldId id="480" r:id="rId11"/>
    <p:sldId id="481" r:id="rId12"/>
    <p:sldId id="482" r:id="rId13"/>
    <p:sldId id="483" r:id="rId14"/>
    <p:sldId id="484" r:id="rId15"/>
    <p:sldId id="569" r:id="rId16"/>
    <p:sldId id="572" r:id="rId17"/>
    <p:sldId id="340" r:id="rId18"/>
    <p:sldId id="571" r:id="rId19"/>
    <p:sldId id="306" r:id="rId2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1C24"/>
    <a:srgbClr val="5DA9DD"/>
    <a:srgbClr val="9437FF"/>
    <a:srgbClr val="FF2F92"/>
    <a:srgbClr val="FF99FF"/>
    <a:srgbClr val="FF66CC"/>
    <a:srgbClr val="EFEF89"/>
    <a:srgbClr val="FF61AC"/>
    <a:srgbClr val="F8E08E"/>
    <a:srgbClr val="4267B2"/>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49" autoAdjust="0"/>
    <p:restoredTop sz="73281"/>
  </p:normalViewPr>
  <p:slideViewPr>
    <p:cSldViewPr snapToGrid="0" snapToObjects="1">
      <p:cViewPr varScale="1">
        <p:scale>
          <a:sx n="83" d="100"/>
          <a:sy n="83" d="100"/>
        </p:scale>
        <p:origin x="240" y="272"/>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0" d="100"/>
          <a:sy n="60" d="100"/>
        </p:scale>
        <p:origin x="2538" y="90"/>
      </p:cViewPr>
      <p:guideLst>
        <p:guide orient="horz" pos="3126"/>
        <p:guide pos="214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title>
      <c:overlay val="0"/>
      <c:spPr>
        <a:noFill/>
        <a:ln>
          <a:noFill/>
        </a:ln>
        <a:effectLst/>
      </c:spPr>
      <c:txPr>
        <a:bodyPr rot="0" spcFirstLastPara="1" vertOverflow="ellipsis" vert="horz" wrap="square" anchor="ctr" anchorCtr="1"/>
        <a:lstStyle/>
        <a:p>
          <a:pPr>
            <a:defRPr sz="1995" b="1" i="0" u="none" strike="noStrike" kern="1200" cap="all" spc="100" normalizeH="0" baseline="0">
              <a:solidFill>
                <a:schemeClr val="lt1"/>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HIV prevalence</c:v>
                </c:pt>
              </c:strCache>
            </c:strRef>
          </c:tx>
          <c:spPr>
            <a:ln w="25400" cap="rnd">
              <a:solidFill>
                <a:schemeClr val="lt1"/>
              </a:solidFill>
              <a:round/>
            </a:ln>
            <a:effectLst>
              <a:outerShdw dist="25400" dir="2700000" algn="tl" rotWithShape="0">
                <a:schemeClr val="accent4"/>
              </a:outerShdw>
            </a:effectLst>
          </c:spPr>
          <c:marker>
            <c:symbol val="none"/>
          </c:marker>
          <c:dLbls>
            <c:spPr>
              <a:solidFill>
                <a:schemeClr val="accent4"/>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accent4">
                          <a:lumMod val="60000"/>
                          <a:lumOff val="40000"/>
                        </a:schemeClr>
                      </a:solidFill>
                    </a:ln>
                    <a:effectLst/>
                  </c:spPr>
                </c15:leaderLines>
              </c:ext>
            </c:extLst>
          </c:dLbls>
          <c:cat>
            <c:strRef>
              <c:f>Sheet1!$A$2:$A$5</c:f>
              <c:strCache>
                <c:ptCount val="4"/>
                <c:pt idx="0">
                  <c:v>Trans Community Health Study, 1997</c:v>
                </c:pt>
                <c:pt idx="1">
                  <c:v>TEACH 2010</c:v>
                </c:pt>
                <c:pt idx="2">
                  <c:v>TEACH 2013</c:v>
                </c:pt>
                <c:pt idx="3">
                  <c:v>TEACH 2016</c:v>
                </c:pt>
              </c:strCache>
            </c:strRef>
          </c:cat>
          <c:val>
            <c:numRef>
              <c:f>Sheet1!$B$2:$B$5</c:f>
              <c:numCache>
                <c:formatCode>0.0%</c:formatCode>
                <c:ptCount val="4"/>
                <c:pt idx="0">
                  <c:v>0.35</c:v>
                </c:pt>
                <c:pt idx="1">
                  <c:v>0.38800000000000001</c:v>
                </c:pt>
                <c:pt idx="2">
                  <c:v>0.316</c:v>
                </c:pt>
                <c:pt idx="3">
                  <c:v>0.316</c:v>
                </c:pt>
              </c:numCache>
            </c:numRef>
          </c:val>
          <c:smooth val="0"/>
          <c:extLst>
            <c:ext xmlns:c16="http://schemas.microsoft.com/office/drawing/2014/chart" uri="{C3380CC4-5D6E-409C-BE32-E72D297353CC}">
              <c16:uniqueId val="{00000000-6540-B744-8668-6438583556F1}"/>
            </c:ext>
          </c:extLst>
        </c:ser>
        <c:dLbls>
          <c:dLblPos val="ctr"/>
          <c:showLegendKey val="0"/>
          <c:showVal val="1"/>
          <c:showCatName val="0"/>
          <c:showSerName val="0"/>
          <c:showPercent val="0"/>
          <c:showBubbleSize val="0"/>
        </c:dLbls>
        <c:dropLines>
          <c:spPr>
            <a:ln w="9525" cap="flat" cmpd="sng" algn="ctr">
              <a:gradFill>
                <a:gsLst>
                  <a:gs pos="0">
                    <a:schemeClr val="lt1"/>
                  </a:gs>
                  <a:gs pos="100000">
                    <a:schemeClr val="lt1">
                      <a:alpha val="0"/>
                    </a:schemeClr>
                  </a:gs>
                </a:gsLst>
                <a:lin ang="5400000" scaled="0"/>
              </a:gradFill>
              <a:round/>
            </a:ln>
            <a:effectLst/>
          </c:spPr>
        </c:dropLines>
        <c:smooth val="0"/>
        <c:axId val="664054752"/>
        <c:axId val="735061168"/>
      </c:lineChart>
      <c:catAx>
        <c:axId val="66405475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spc="30" baseline="0">
                <a:solidFill>
                  <a:schemeClr val="lt1"/>
                </a:solidFill>
                <a:latin typeface="+mn-lt"/>
                <a:ea typeface="+mn-ea"/>
                <a:cs typeface="+mn-cs"/>
              </a:defRPr>
            </a:pPr>
            <a:endParaRPr lang="en-US"/>
          </a:p>
        </c:txPr>
        <c:crossAx val="735061168"/>
        <c:crosses val="autoZero"/>
        <c:auto val="1"/>
        <c:lblAlgn val="ctr"/>
        <c:lblOffset val="100"/>
        <c:noMultiLvlLbl val="0"/>
      </c:catAx>
      <c:valAx>
        <c:axId val="735061168"/>
        <c:scaling>
          <c:orientation val="minMax"/>
        </c:scaling>
        <c:delete val="1"/>
        <c:axPos val="l"/>
        <c:numFmt formatCode="0.0%" sourceLinked="1"/>
        <c:majorTickMark val="none"/>
        <c:minorTickMark val="none"/>
        <c:tickLblPos val="nextTo"/>
        <c:crossAx val="6640547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accent4"/>
    </a:solidFill>
    <a:ln w="9525" cap="flat" cmpd="sng" algn="ctr">
      <a:solidFill>
        <a:schemeClr val="lt1">
          <a:lumMod val="8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402730892216158E-2"/>
          <c:y val="1.8710418992578005E-2"/>
          <c:w val="0.90087155187002876"/>
          <c:h val="0.64526047407781939"/>
        </c:manualLayout>
      </c:layout>
      <c:barChart>
        <c:barDir val="col"/>
        <c:grouping val="clustered"/>
        <c:varyColors val="0"/>
        <c:ser>
          <c:idx val="0"/>
          <c:order val="0"/>
          <c:tx>
            <c:strRef>
              <c:f>Sheet1!$B$1</c:f>
              <c:strCache>
                <c:ptCount val="1"/>
                <c:pt idx="0">
                  <c:v>Series 1</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0-1C7F-5842-AFE7-ED48E3E67593}"/>
              </c:ext>
            </c:extLst>
          </c:dPt>
          <c:dPt>
            <c:idx val="1"/>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1-1C7F-5842-AFE7-ED48E3E67593}"/>
              </c:ext>
            </c:extLst>
          </c:dPt>
          <c:dPt>
            <c:idx val="2"/>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2-1C7F-5842-AFE7-ED48E3E67593}"/>
              </c:ext>
            </c:extLst>
          </c:dPt>
          <c:dPt>
            <c:idx val="4"/>
            <c:invertIfNegative val="0"/>
            <c:bubble3D val="0"/>
            <c:spPr>
              <a:solidFill>
                <a:srgbClr val="FFC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3-1C7F-5842-AFE7-ED48E3E67593}"/>
              </c:ext>
            </c:extLst>
          </c:dPt>
          <c:dPt>
            <c:idx val="5"/>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4-1C7F-5842-AFE7-ED48E3E67593}"/>
              </c:ext>
            </c:extLst>
          </c:dPt>
          <c:dPt>
            <c:idx val="6"/>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5-1C7F-5842-AFE7-ED48E3E67593}"/>
              </c:ext>
            </c:extLst>
          </c:dPt>
          <c:dPt>
            <c:idx val="7"/>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6-1C7F-5842-AFE7-ED48E3E67593}"/>
              </c:ext>
            </c:extLst>
          </c:dPt>
          <c:dPt>
            <c:idx val="8"/>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7-1C7F-5842-AFE7-ED48E3E67593}"/>
              </c:ext>
            </c:extLst>
          </c:dPt>
          <c:dPt>
            <c:idx val="10"/>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9-1C7F-5842-AFE7-ED48E3E67593}"/>
              </c:ext>
            </c:extLst>
          </c:dPt>
          <c:dPt>
            <c:idx val="11"/>
            <c:invertIfNegative val="0"/>
            <c:bubble3D val="0"/>
            <c:spPr>
              <a:solidFill>
                <a:srgbClr val="FF0000"/>
              </a:solidFill>
              <a:ln>
                <a:noFill/>
              </a:ln>
              <a:effectLst>
                <a:outerShdw blurRad="40000" dist="23000" dir="5400000" rotWithShape="0">
                  <a:srgbClr val="000000">
                    <a:alpha val="35000"/>
                  </a:srgbClr>
                </a:outerShdw>
              </a:effectLst>
            </c:spPr>
            <c:extLst>
              <c:ext xmlns:c16="http://schemas.microsoft.com/office/drawing/2014/chart" uri="{C3380CC4-5D6E-409C-BE32-E72D297353CC}">
                <c16:uniqueId val="{0000000A-1C7F-5842-AFE7-ED48E3E67593}"/>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2"/>
                <c:pt idx="0">
                  <c:v>End Stigma/Discrimination</c:v>
                </c:pt>
                <c:pt idx="1">
                  <c:v>Acceptance</c:v>
                </c:pt>
                <c:pt idx="2">
                  <c:v>Housing</c:v>
                </c:pt>
                <c:pt idx="3">
                  <c:v>Other</c:v>
                </c:pt>
                <c:pt idx="4">
                  <c:v>Medical access</c:v>
                </c:pt>
                <c:pt idx="5">
                  <c:v>Employment/economic opportunities</c:v>
                </c:pt>
                <c:pt idx="6">
                  <c:v>Services</c:v>
                </c:pt>
                <c:pt idx="7">
                  <c:v>Safety</c:v>
                </c:pt>
                <c:pt idx="8">
                  <c:v>Community</c:v>
                </c:pt>
                <c:pt idx="9">
                  <c:v>Mental health</c:v>
                </c:pt>
                <c:pt idx="10">
                  <c:v>Justice system reform</c:v>
                </c:pt>
                <c:pt idx="11">
                  <c:v>Educational opportunities</c:v>
                </c:pt>
              </c:strCache>
            </c:strRef>
          </c:cat>
          <c:val>
            <c:numRef>
              <c:f>Sheet1!$B$2:$B$13</c:f>
              <c:numCache>
                <c:formatCode>General</c:formatCode>
                <c:ptCount val="12"/>
                <c:pt idx="0">
                  <c:v>141</c:v>
                </c:pt>
                <c:pt idx="1">
                  <c:v>126</c:v>
                </c:pt>
                <c:pt idx="2">
                  <c:v>119</c:v>
                </c:pt>
                <c:pt idx="3">
                  <c:v>113</c:v>
                </c:pt>
                <c:pt idx="4">
                  <c:v>93</c:v>
                </c:pt>
                <c:pt idx="5">
                  <c:v>71</c:v>
                </c:pt>
                <c:pt idx="6">
                  <c:v>57</c:v>
                </c:pt>
                <c:pt idx="7">
                  <c:v>43</c:v>
                </c:pt>
                <c:pt idx="8">
                  <c:v>39</c:v>
                </c:pt>
                <c:pt idx="9">
                  <c:v>29</c:v>
                </c:pt>
                <c:pt idx="10">
                  <c:v>18</c:v>
                </c:pt>
                <c:pt idx="11">
                  <c:v>10</c:v>
                </c:pt>
              </c:numCache>
            </c:numRef>
          </c:val>
          <c:extLst>
            <c:ext xmlns:c16="http://schemas.microsoft.com/office/drawing/2014/chart" uri="{C3380CC4-5D6E-409C-BE32-E72D297353CC}">
              <c16:uniqueId val="{00000000-33A1-4612-85F5-CD99F5C25BD7}"/>
            </c:ext>
          </c:extLst>
        </c:ser>
        <c:dLbls>
          <c:dLblPos val="outEnd"/>
          <c:showLegendKey val="0"/>
          <c:showVal val="1"/>
          <c:showCatName val="0"/>
          <c:showSerName val="0"/>
          <c:showPercent val="0"/>
          <c:showBubbleSize val="0"/>
        </c:dLbls>
        <c:gapWidth val="100"/>
        <c:overlap val="-24"/>
        <c:axId val="350809232"/>
        <c:axId val="350809792"/>
      </c:barChart>
      <c:catAx>
        <c:axId val="350809232"/>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350809792"/>
        <c:crosses val="autoZero"/>
        <c:auto val="1"/>
        <c:lblAlgn val="ctr"/>
        <c:lblOffset val="100"/>
        <c:noMultiLvlLbl val="0"/>
      </c:catAx>
      <c:valAx>
        <c:axId val="350809792"/>
        <c:scaling>
          <c:orientation val="minMax"/>
        </c:scaling>
        <c:delete val="1"/>
        <c:axPos val="l"/>
        <c:numFmt formatCode="General" sourceLinked="1"/>
        <c:majorTickMark val="none"/>
        <c:minorTickMark val="none"/>
        <c:tickLblPos val="nextTo"/>
        <c:crossAx val="35080923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8">
  <cs:axisTitle>
    <cs:lnRef idx="0"/>
    <cs:fillRef idx="0"/>
    <cs:effectRef idx="0"/>
    <cs:fontRef idx="minor">
      <a:schemeClr val="lt1"/>
    </cs:fontRef>
    <cs:defRPr sz="1197" b="1" kern="1200"/>
  </cs:axisTitle>
  <cs:categoryAxis>
    <cs:lnRef idx="0">
      <cs:styleClr val="0"/>
    </cs:lnRef>
    <cs:fillRef idx="0"/>
    <cs:effectRef idx="0"/>
    <cs:fontRef idx="minor">
      <a:schemeClr val="lt1"/>
    </cs:fontRef>
    <cs:defRPr sz="1197" kern="1200" spc="30" baseline="0"/>
  </cs:categoryAxis>
  <cs:chartArea>
    <cs:lnRef idx="0">
      <cs:styleClr val="0"/>
    </cs:lnRef>
    <cs:fillRef idx="0">
      <cs:styleClr val="0"/>
    </cs:fillRef>
    <cs:effectRef idx="0"/>
    <cs:fontRef idx="minor">
      <a:schemeClr val="dk1"/>
    </cs:fontRef>
    <cs:spPr>
      <a:solidFill>
        <a:schemeClr val="phClr"/>
      </a:solidFill>
      <a:ln w="9525" cap="flat" cmpd="sng" algn="ctr">
        <a:solidFill>
          <a:schemeClr val="lt1">
            <a:lumMod val="85000"/>
          </a:schemeClr>
        </a:solidFill>
        <a:round/>
      </a:ln>
    </cs:spPr>
    <cs:defRPr sz="1330" kern="1200"/>
  </cs:chartArea>
  <cs:dataLabel>
    <cs:lnRef idx="0"/>
    <cs:fillRef idx="0">
      <cs:styleClr val="0"/>
    </cs:fillRef>
    <cs:effectRef idx="0"/>
    <cs:fontRef idx="minor">
      <a:schemeClr val="lt1"/>
    </cs:fontRef>
    <cs:spPr>
      <a:solidFill>
        <a:schemeClr val="phClr"/>
      </a:solidFill>
    </cs:spPr>
    <cs:defRPr sz="1197" b="1" kern="1200"/>
  </cs:dataLabel>
  <cs:dataLabelCallout>
    <cs:lnRef idx="0">
      <cs:styleClr val="auto"/>
    </cs:lnRef>
    <cs:fillRef idx="0"/>
    <cs:effectRef idx="0"/>
    <cs:fontRef idx="minor">
      <cs:styleClr val="auto"/>
    </cs:fontRef>
    <cs:spPr>
      <a:solidFill>
        <a:schemeClr val="lt1"/>
      </a:solidFill>
      <a:ln>
        <a:solidFill>
          <a:schemeClr val="ph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pattFill prst="ltUpDiag">
        <a:fgClr>
          <a:schemeClr val="phClr"/>
        </a:fgClr>
        <a:bgClr>
          <a:schemeClr val="lt1"/>
        </a:bgClr>
      </a:pattFill>
    </cs:spPr>
  </cs:dataPoint>
  <cs:dataPoint3D>
    <cs:lnRef idx="0"/>
    <cs:fillRef idx="0">
      <cs:styleClr val="auto"/>
    </cs:fillRef>
    <cs:effectRef idx="0"/>
    <cs:fontRef idx="minor">
      <a:schemeClr val="dk1"/>
    </cs:fontRef>
    <cs:spPr>
      <a:pattFill prst="ltUpDiag">
        <a:fgClr>
          <a:schemeClr val="phClr"/>
        </a:fgClr>
        <a:bgClr>
          <a:schemeClr val="lt1"/>
        </a:bgClr>
      </a:pattFill>
    </cs:spPr>
  </cs:dataPoint3D>
  <cs:dataPointLine>
    <cs:lnRef idx="0">
      <cs:styleClr val="auto"/>
    </cs:lnRef>
    <cs:fillRef idx="0"/>
    <cs:effectRef idx="0">
      <cs:styleClr val="auto"/>
    </cs:effectRef>
    <cs:fontRef idx="minor">
      <a:schemeClr val="dk1"/>
    </cs:fontRef>
    <cs:spPr>
      <a:ln w="25400" cap="rnd">
        <a:solidFill>
          <a:schemeClr val="lt1"/>
        </a:solidFill>
        <a:round/>
      </a:ln>
      <a:effectLst>
        <a:outerShdw dist="25400" dir="2700000" algn="tl" rotWithShape="0">
          <a:schemeClr val="phClr"/>
        </a:outerShdw>
      </a:effectLst>
    </cs:spPr>
  </cs:dataPointLine>
  <cs:dataPointMarker>
    <cs:lnRef idx="0"/>
    <cs:fillRef idx="0">
      <cs:styleClr val="auto"/>
    </cs:fillRef>
    <cs:effectRef idx="0"/>
    <cs:fontRef idx="minor">
      <a:schemeClr val="dk1"/>
    </cs:fontRef>
    <cs:spPr>
      <a:solidFill>
        <a:schemeClr val="phClr"/>
      </a:solidFill>
    </cs:spPr>
  </cs:dataPointMarker>
  <cs:dataPointMarkerLayout symbol="circle" size="14"/>
  <cs:dataPointWireframe>
    <cs:lnRef idx="0">
      <cs:styleClr val="auto"/>
    </cs:lnRef>
    <cs:fillRef idx="0"/>
    <cs:effectRef idx="0"/>
    <cs:fontRef idx="minor">
      <a:schemeClr val="dk1"/>
    </cs:fontRef>
    <cs:spPr>
      <a:ln w="9525" cap="rnd">
        <a:solidFill>
          <a:schemeClr val="phClr"/>
        </a:solidFill>
        <a:round/>
      </a:ln>
    </cs:spPr>
  </cs:dataPointWireframe>
  <cs:dataTable>
    <cs:lnRef idx="0">
      <cs:styleClr val="0"/>
    </cs:lnRef>
    <cs:fillRef idx="0"/>
    <cs:effectRef idx="0"/>
    <cs:fontRef idx="minor">
      <a:schemeClr val="lt1"/>
    </cs:fontRef>
    <cs:spPr>
      <a:ln w="9525">
        <a:solidFill>
          <a:schemeClr val="phClr">
            <a:lumMod val="60000"/>
            <a:lumOff val="40000"/>
          </a:schemeClr>
        </a:solidFill>
      </a:ln>
    </cs:spPr>
    <cs:defRPr sz="1197" kern="1200"/>
  </cs:dataTable>
  <cs:downBar>
    <cs:lnRef idx="0">
      <cs:styleClr val="0"/>
    </cs:lnRef>
    <cs:fillRef idx="0"/>
    <cs:effectRef idx="0"/>
    <cs:fontRef idx="minor">
      <a:schemeClr val="dk1"/>
    </cs:fontRef>
    <cs:spPr>
      <a:solidFill>
        <a:schemeClr val="dk1">
          <a:lumMod val="35000"/>
          <a:lumOff val="65000"/>
        </a:schemeClr>
      </a:solidFill>
      <a:ln w="9525">
        <a:solidFill>
          <a:schemeClr val="phClr">
            <a:lumMod val="60000"/>
            <a:lumOff val="40000"/>
          </a:schemeClr>
        </a:solidFill>
      </a:ln>
    </cs:spPr>
  </cs:downBar>
  <cs:dropLine>
    <cs:lnRef idx="0"/>
    <cs:fillRef idx="0"/>
    <cs:effectRef idx="0"/>
    <cs:fontRef idx="minor">
      <a:schemeClr val="dk1"/>
    </cs:fontRef>
    <cs:spPr>
      <a:ln w="9525" cap="flat" cmpd="sng" algn="ctr">
        <a:gradFill>
          <a:gsLst>
            <a:gs pos="0">
              <a:schemeClr val="lt1"/>
            </a:gs>
            <a:gs pos="100000">
              <a:schemeClr val="lt1">
                <a:alpha val="0"/>
              </a:schemeClr>
            </a:gs>
          </a:gsLst>
          <a:lin ang="5400000" scaled="0"/>
        </a:gradFill>
        <a:round/>
      </a:ln>
    </cs:spPr>
  </cs:dropLine>
  <cs:errorBar>
    <cs:lnRef idx="0">
      <cs:styleClr val="0"/>
    </cs:lnRef>
    <cs:fillRef idx="0"/>
    <cs:effectRef idx="0"/>
    <cs:fontRef idx="minor">
      <a:schemeClr val="dk1"/>
    </cs:fontRef>
    <cs:spPr>
      <a:ln w="9525">
        <a:solidFill>
          <a:schemeClr val="phClr">
            <a:lumMod val="60000"/>
            <a:lumOff val="40000"/>
          </a:schemeClr>
        </a:solidFill>
        <a:round/>
      </a:ln>
      <a:effectLst>
        <a:glow rad="25400">
          <a:schemeClr val="lt1"/>
        </a:glow>
      </a:effectLst>
    </cs:spPr>
  </cs:errorBar>
  <cs:floor>
    <cs:lnRef idx="0"/>
    <cs:fillRef idx="0"/>
    <cs:effectRef idx="0"/>
    <cs:fontRef idx="minor">
      <a:schemeClr val="dk1"/>
    </cs:fontRef>
  </cs:floor>
  <cs:gridlineMajor>
    <cs:lnRef idx="0">
      <cs:styleClr val="0"/>
    </cs:lnRef>
    <cs:fillRef idx="0"/>
    <cs:effectRef idx="0"/>
    <cs:fontRef idx="minor">
      <a:schemeClr val="dk1"/>
    </cs:fontRef>
    <cs:spPr>
      <a:ln w="9525" cap="flat" cmpd="sng" algn="ctr">
        <a:solidFill>
          <a:schemeClr val="lt1">
            <a:alpha val="25000"/>
          </a:schemeClr>
        </a:solidFill>
        <a:round/>
      </a:ln>
    </cs:spPr>
  </cs:gridlineMajor>
  <cs:gridlineMinor>
    <cs:lnRef idx="0">
      <cs:styleClr val="0"/>
    </cs:lnRef>
    <cs:fillRef idx="0"/>
    <cs:effectRef idx="0"/>
    <cs:fontRef idx="minor">
      <a:schemeClr val="dk1"/>
    </cs:fontRef>
    <cs:spPr>
      <a:ln>
        <a:solidFill>
          <a:schemeClr val="lt1">
            <a:alpha val="10000"/>
          </a:schemeClr>
        </a:solidFill>
      </a:ln>
    </cs:spPr>
  </cs:gridlineMinor>
  <cs:hiLoLine>
    <cs:lnRef idx="0">
      <cs:styleClr val="0"/>
    </cs:lnRef>
    <cs:fillRef idx="0"/>
    <cs:effectRef idx="0"/>
    <cs:fontRef idx="minor">
      <a:schemeClr val="dk1"/>
    </cs:fontRef>
    <cs:spPr>
      <a:ln w="9525">
        <a:solidFill>
          <a:schemeClr val="phClr">
            <a:lumMod val="60000"/>
            <a:lumOff val="40000"/>
          </a:schemeClr>
        </a:solidFill>
        <a:prstDash val="dash"/>
      </a:ln>
    </cs:spPr>
  </cs:hiLoLine>
  <cs:leaderLine>
    <cs:lnRef idx="0">
      <cs:styleClr val="0"/>
    </cs:lnRef>
    <cs:fillRef idx="0"/>
    <cs:effectRef idx="0"/>
    <cs:fontRef idx="minor">
      <a:schemeClr val="dk1"/>
    </cs:fontRef>
    <cs:spPr>
      <a:ln w="9525">
        <a:solidFill>
          <a:schemeClr val="phClr">
            <a:lumMod val="60000"/>
            <a:lumOff val="40000"/>
          </a:schemeClr>
        </a:solidFill>
      </a:ln>
    </cs:spPr>
  </cs:leaderLine>
  <cs:legend>
    <cs:lnRef idx="0"/>
    <cs:fillRef idx="0"/>
    <cs:effectRef idx="0"/>
    <cs:fontRef idx="minor">
      <a:schemeClr val="lt1"/>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styleClr val="0"/>
    </cs:lnRef>
    <cs:fillRef idx="0"/>
    <cs:effectRef idx="0"/>
    <cs:fontRef idx="minor">
      <a:schemeClr val="lt1"/>
    </cs:fontRef>
    <cs:defRPr sz="1197" kern="1200"/>
  </cs:seriesAxis>
  <cs:seriesLine>
    <cs:lnRef idx="0">
      <cs:styleClr val="0"/>
    </cs:lnRef>
    <cs:fillRef idx="0"/>
    <cs:effectRef idx="0"/>
    <cs:fontRef idx="minor">
      <a:schemeClr val="dk1"/>
    </cs:fontRef>
    <cs:spPr>
      <a:ln w="9525">
        <a:solidFill>
          <a:schemeClr val="phClr">
            <a:lumMod val="60000"/>
            <a:lumOff val="40000"/>
            <a:tint val="50000"/>
          </a:schemeClr>
        </a:solidFill>
        <a:prstDash val="dash"/>
      </a:ln>
    </cs:spPr>
  </cs:seriesLine>
  <cs:title>
    <cs:lnRef idx="0"/>
    <cs:fillRef idx="0"/>
    <cs:effectRef idx="0"/>
    <cs:fontRef idx="minor">
      <a:schemeClr val="lt1"/>
    </cs:fontRef>
    <cs:defRPr sz="1995" b="1" kern="1200" cap="all" spc="100" normalizeH="0" baseline="0"/>
  </cs:title>
  <cs:trendline>
    <cs:lnRef idx="0"/>
    <cs:fillRef idx="0"/>
    <cs:effectRef idx="0"/>
    <cs:fontRef idx="minor">
      <a:schemeClr val="dk1"/>
    </cs:fontRef>
    <cs:spPr>
      <a:ln w="28575" cap="rnd">
        <a:solidFill>
          <a:schemeClr val="lt1">
            <a:alpha val="50000"/>
          </a:schemeClr>
        </a:solidFill>
        <a:round/>
      </a:ln>
    </cs:spPr>
  </cs:trendline>
  <cs:trendlineLabel>
    <cs:lnRef idx="0"/>
    <cs:fillRef idx="0"/>
    <cs:effectRef idx="0"/>
    <cs:fontRef idx="minor">
      <a:schemeClr val="lt1"/>
    </cs:fontRef>
    <cs:defRPr sz="1197" kern="1200"/>
  </cs:trendlineLabel>
  <cs:upBar>
    <cs:lnRef idx="0">
      <cs:styleClr val="0"/>
    </cs:lnRef>
    <cs:fillRef idx="0"/>
    <cs:effectRef idx="0"/>
    <cs:fontRef idx="minor">
      <a:schemeClr val="dk1"/>
    </cs:fontRef>
    <cs:spPr>
      <a:solidFill>
        <a:schemeClr val="lt1">
          <a:lumMod val="95000"/>
        </a:schemeClr>
      </a:solidFill>
      <a:ln w="9525">
        <a:solidFill>
          <a:schemeClr val="phClr">
            <a:lumMod val="60000"/>
            <a:lumOff val="40000"/>
          </a:schemeClr>
        </a:solidFill>
      </a:ln>
    </cs:spPr>
  </cs:upBar>
  <cs:valueAxis>
    <cs:lnRef idx="0"/>
    <cs:fillRef idx="0"/>
    <cs:effectRef idx="0"/>
    <cs:fontRef idx="minor">
      <a:schemeClr val="lt1"/>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_rels/drawing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903FD2-B34B-4954-B8D9-792DCA0DDE58}" type="doc">
      <dgm:prSet loTypeId="urn:microsoft.com/office/officeart/2005/8/layout/pList1" loCatId="list" qsTypeId="urn:microsoft.com/office/officeart/2005/8/quickstyle/simple1" qsCatId="simple" csTypeId="urn:microsoft.com/office/officeart/2005/8/colors/colorful1" csCatId="colorful" phldr="1"/>
      <dgm:spPr/>
      <dgm:t>
        <a:bodyPr/>
        <a:lstStyle/>
        <a:p>
          <a:endParaRPr lang="en-US"/>
        </a:p>
      </dgm:t>
    </dgm:pt>
    <dgm:pt modelId="{C2F93A8F-E950-411B-B53E-7A7AC5D10FC6}">
      <dgm:prSet phldrT="[Text]"/>
      <dgm:spPr/>
      <dgm:t>
        <a:bodyPr/>
        <a:lstStyle/>
        <a:p>
          <a:r>
            <a:rPr lang="en-US" dirty="0"/>
            <a:t>San Francisco, USA</a:t>
          </a:r>
        </a:p>
      </dgm:t>
    </dgm:pt>
    <dgm:pt modelId="{8FA56828-5353-4A67-B9EA-856F59D64D97}" type="parTrans" cxnId="{D2DEED2D-3973-4282-A864-895A5725F0FE}">
      <dgm:prSet/>
      <dgm:spPr/>
      <dgm:t>
        <a:bodyPr/>
        <a:lstStyle/>
        <a:p>
          <a:endParaRPr lang="en-US"/>
        </a:p>
      </dgm:t>
    </dgm:pt>
    <dgm:pt modelId="{3CD1B82D-2829-4B6E-9D01-546EA17D3D74}" type="sibTrans" cxnId="{D2DEED2D-3973-4282-A864-895A5725F0FE}">
      <dgm:prSet/>
      <dgm:spPr/>
      <dgm:t>
        <a:bodyPr/>
        <a:lstStyle/>
        <a:p>
          <a:endParaRPr lang="en-US"/>
        </a:p>
      </dgm:t>
    </dgm:pt>
    <dgm:pt modelId="{5F0B2602-2746-46B5-A66E-FA7E66A3A5DA}">
      <dgm:prSet phldrT="[Text]"/>
      <dgm:spPr/>
      <dgm:t>
        <a:bodyPr/>
        <a:lstStyle/>
        <a:p>
          <a:r>
            <a:rPr lang="en-US" dirty="0"/>
            <a:t>Windhoek, Namibia</a:t>
          </a:r>
        </a:p>
      </dgm:t>
    </dgm:pt>
    <dgm:pt modelId="{A1FF70C4-83CC-4609-B142-E7EF49FCB507}" type="parTrans" cxnId="{86BFFB82-7129-4907-B043-22738066FB7C}">
      <dgm:prSet/>
      <dgm:spPr/>
      <dgm:t>
        <a:bodyPr/>
        <a:lstStyle/>
        <a:p>
          <a:endParaRPr lang="en-US"/>
        </a:p>
      </dgm:t>
    </dgm:pt>
    <dgm:pt modelId="{43BDEDC5-97DD-460D-B1A9-6C9C31013B12}" type="sibTrans" cxnId="{86BFFB82-7129-4907-B043-22738066FB7C}">
      <dgm:prSet/>
      <dgm:spPr/>
      <dgm:t>
        <a:bodyPr/>
        <a:lstStyle/>
        <a:p>
          <a:endParaRPr lang="en-US"/>
        </a:p>
      </dgm:t>
    </dgm:pt>
    <dgm:pt modelId="{A096B175-8BE6-4B44-9B66-EFA91D62A767}">
      <dgm:prSet phldrT="[Text]"/>
      <dgm:spPr/>
      <dgm:t>
        <a:bodyPr/>
        <a:lstStyle/>
        <a:p>
          <a:r>
            <a:rPr lang="en-US" dirty="0"/>
            <a:t>São Paulo, Brazil</a:t>
          </a:r>
        </a:p>
      </dgm:t>
    </dgm:pt>
    <dgm:pt modelId="{0A4483DA-EA9D-4C8F-B472-A0297C985BD9}" type="parTrans" cxnId="{DC20E707-C4B2-4399-9465-2CEB2A5C1A35}">
      <dgm:prSet/>
      <dgm:spPr/>
      <dgm:t>
        <a:bodyPr/>
        <a:lstStyle/>
        <a:p>
          <a:endParaRPr lang="en-US"/>
        </a:p>
      </dgm:t>
    </dgm:pt>
    <dgm:pt modelId="{17456750-C29D-427F-A235-8275A7FD3DFE}" type="sibTrans" cxnId="{DC20E707-C4B2-4399-9465-2CEB2A5C1A35}">
      <dgm:prSet/>
      <dgm:spPr/>
      <dgm:t>
        <a:bodyPr/>
        <a:lstStyle/>
        <a:p>
          <a:endParaRPr lang="en-US"/>
        </a:p>
      </dgm:t>
    </dgm:pt>
    <dgm:pt modelId="{07288516-11DD-4BA8-A3FE-05EABDAB6018}">
      <dgm:prSet phldrT="[Text]"/>
      <dgm:spPr/>
      <dgm:t>
        <a:bodyPr/>
        <a:lstStyle/>
        <a:p>
          <a:r>
            <a:rPr lang="en-US" dirty="0"/>
            <a:t>Nanjing, China</a:t>
          </a:r>
        </a:p>
      </dgm:t>
    </dgm:pt>
    <dgm:pt modelId="{EAA0CEEB-A4D8-417E-9F8B-F3342153E0B4}" type="parTrans" cxnId="{CDDC7EAF-5F70-49A5-9A31-EC70C9F341B3}">
      <dgm:prSet/>
      <dgm:spPr/>
      <dgm:t>
        <a:bodyPr/>
        <a:lstStyle/>
        <a:p>
          <a:endParaRPr lang="en-US"/>
        </a:p>
      </dgm:t>
    </dgm:pt>
    <dgm:pt modelId="{DAC983BB-6701-4E63-87F7-EAB867A449FA}" type="sibTrans" cxnId="{CDDC7EAF-5F70-49A5-9A31-EC70C9F341B3}">
      <dgm:prSet/>
      <dgm:spPr/>
      <dgm:t>
        <a:bodyPr/>
        <a:lstStyle/>
        <a:p>
          <a:endParaRPr lang="en-US"/>
        </a:p>
      </dgm:t>
    </dgm:pt>
    <dgm:pt modelId="{129D0B1C-5C32-4611-BD4F-378BA0AC9415}">
      <dgm:prSet phldrT="[Text]"/>
      <dgm:spPr/>
      <dgm:t>
        <a:bodyPr/>
        <a:lstStyle/>
        <a:p>
          <a:r>
            <a:rPr lang="en-US" dirty="0"/>
            <a:t>Survey/HIV testing</a:t>
          </a:r>
        </a:p>
      </dgm:t>
    </dgm:pt>
    <dgm:pt modelId="{874CA6D2-B551-4066-8C2F-CDDD665C13C1}" type="parTrans" cxnId="{67062579-1DC2-4A82-B7B3-C8FE1E77985F}">
      <dgm:prSet/>
      <dgm:spPr/>
      <dgm:t>
        <a:bodyPr/>
        <a:lstStyle/>
        <a:p>
          <a:endParaRPr lang="en-US"/>
        </a:p>
      </dgm:t>
    </dgm:pt>
    <dgm:pt modelId="{3A32EB2C-939F-4291-970F-7F5D6C92BFAD}" type="sibTrans" cxnId="{67062579-1DC2-4A82-B7B3-C8FE1E77985F}">
      <dgm:prSet/>
      <dgm:spPr/>
      <dgm:t>
        <a:bodyPr/>
        <a:lstStyle/>
        <a:p>
          <a:endParaRPr lang="en-US"/>
        </a:p>
      </dgm:t>
    </dgm:pt>
    <dgm:pt modelId="{99231AEF-DCA0-4825-9D23-23A400C21552}">
      <dgm:prSet phldrT="[Text]"/>
      <dgm:spPr/>
      <dgm:t>
        <a:bodyPr/>
        <a:lstStyle/>
        <a:p>
          <a:r>
            <a:rPr lang="en-US" dirty="0"/>
            <a:t>Cohort study</a:t>
          </a:r>
        </a:p>
      </dgm:t>
    </dgm:pt>
    <dgm:pt modelId="{AD768730-BDB9-4280-9833-C25FE2D96A3A}" type="parTrans" cxnId="{7D85DB47-007C-44FE-9DB4-F90B29AF0E3B}">
      <dgm:prSet/>
      <dgm:spPr/>
      <dgm:t>
        <a:bodyPr/>
        <a:lstStyle/>
        <a:p>
          <a:endParaRPr lang="en-US"/>
        </a:p>
      </dgm:t>
    </dgm:pt>
    <dgm:pt modelId="{22444ABD-88D3-4B31-A08C-B3DEF73F8100}" type="sibTrans" cxnId="{7D85DB47-007C-44FE-9DB4-F90B29AF0E3B}">
      <dgm:prSet/>
      <dgm:spPr/>
      <dgm:t>
        <a:bodyPr/>
        <a:lstStyle/>
        <a:p>
          <a:endParaRPr lang="en-US"/>
        </a:p>
      </dgm:t>
    </dgm:pt>
    <dgm:pt modelId="{0BADBAC8-0A38-45F3-B4D4-E4E632829DBC}">
      <dgm:prSet phldrT="[Text]"/>
      <dgm:spPr/>
      <dgm:t>
        <a:bodyPr/>
        <a:lstStyle/>
        <a:p>
          <a:r>
            <a:rPr lang="en-US" dirty="0"/>
            <a:t>Survey/HIV testing</a:t>
          </a:r>
        </a:p>
      </dgm:t>
    </dgm:pt>
    <dgm:pt modelId="{AB9A7CC7-9F9C-4806-A53E-F1F604624819}" type="parTrans" cxnId="{8B56F30E-4DF9-45BA-8254-78A0190F76E6}">
      <dgm:prSet/>
      <dgm:spPr/>
      <dgm:t>
        <a:bodyPr/>
        <a:lstStyle/>
        <a:p>
          <a:endParaRPr lang="en-US"/>
        </a:p>
      </dgm:t>
    </dgm:pt>
    <dgm:pt modelId="{AAAF1813-2209-4837-B690-E524FDDEB954}" type="sibTrans" cxnId="{8B56F30E-4DF9-45BA-8254-78A0190F76E6}">
      <dgm:prSet/>
      <dgm:spPr/>
      <dgm:t>
        <a:bodyPr/>
        <a:lstStyle/>
        <a:p>
          <a:endParaRPr lang="en-US"/>
        </a:p>
      </dgm:t>
    </dgm:pt>
    <dgm:pt modelId="{EDE72CB3-3772-4385-94D0-71F9FE6DF389}">
      <dgm:prSet phldrT="[Text]"/>
      <dgm:spPr/>
      <dgm:t>
        <a:bodyPr/>
        <a:lstStyle/>
        <a:p>
          <a:r>
            <a:rPr lang="en-US" dirty="0"/>
            <a:t>Cohort study</a:t>
          </a:r>
        </a:p>
      </dgm:t>
    </dgm:pt>
    <dgm:pt modelId="{8CFD2BFF-87D6-4311-9176-A35D1F592183}" type="parTrans" cxnId="{11CB67BB-F996-40E0-800B-A5155460D25B}">
      <dgm:prSet/>
      <dgm:spPr/>
      <dgm:t>
        <a:bodyPr/>
        <a:lstStyle/>
        <a:p>
          <a:endParaRPr lang="en-US"/>
        </a:p>
      </dgm:t>
    </dgm:pt>
    <dgm:pt modelId="{A3F2E8E8-CF23-4C95-976B-9FD4B9DB8C5C}" type="sibTrans" cxnId="{11CB67BB-F996-40E0-800B-A5155460D25B}">
      <dgm:prSet/>
      <dgm:spPr/>
      <dgm:t>
        <a:bodyPr/>
        <a:lstStyle/>
        <a:p>
          <a:endParaRPr lang="en-US"/>
        </a:p>
      </dgm:t>
    </dgm:pt>
    <dgm:pt modelId="{D0607CB7-825A-46AA-BF9A-5135C4490D18}">
      <dgm:prSet phldrT="[Text]"/>
      <dgm:spPr/>
      <dgm:t>
        <a:bodyPr/>
        <a:lstStyle/>
        <a:p>
          <a:r>
            <a:rPr lang="en-US" dirty="0"/>
            <a:t>Survey/HIV testing</a:t>
          </a:r>
        </a:p>
      </dgm:t>
    </dgm:pt>
    <dgm:pt modelId="{048FE67E-D5C3-43DE-9C5C-A03C224D237F}" type="parTrans" cxnId="{9B18BE77-1F1F-4D61-B144-EF94419A1957}">
      <dgm:prSet/>
      <dgm:spPr/>
      <dgm:t>
        <a:bodyPr/>
        <a:lstStyle/>
        <a:p>
          <a:endParaRPr lang="en-US"/>
        </a:p>
      </dgm:t>
    </dgm:pt>
    <dgm:pt modelId="{85BA7C7A-9F07-4E33-855A-E5D48806CA0E}" type="sibTrans" cxnId="{9B18BE77-1F1F-4D61-B144-EF94419A1957}">
      <dgm:prSet/>
      <dgm:spPr/>
      <dgm:t>
        <a:bodyPr/>
        <a:lstStyle/>
        <a:p>
          <a:endParaRPr lang="en-US"/>
        </a:p>
      </dgm:t>
    </dgm:pt>
    <dgm:pt modelId="{7AA0A368-3217-4CD8-8226-9A4517850CC2}">
      <dgm:prSet phldrT="[Text]"/>
      <dgm:spPr/>
      <dgm:t>
        <a:bodyPr/>
        <a:lstStyle/>
        <a:p>
          <a:r>
            <a:rPr lang="en-US" dirty="0"/>
            <a:t>Qualitative interviews</a:t>
          </a:r>
        </a:p>
      </dgm:t>
    </dgm:pt>
    <dgm:pt modelId="{10534C12-F8A1-43E1-8D0A-AD712459113A}" type="parTrans" cxnId="{522F9544-3679-4AA0-B287-7CB715FE5E6D}">
      <dgm:prSet/>
      <dgm:spPr/>
      <dgm:t>
        <a:bodyPr/>
        <a:lstStyle/>
        <a:p>
          <a:endParaRPr lang="en-US"/>
        </a:p>
      </dgm:t>
    </dgm:pt>
    <dgm:pt modelId="{59D66F33-5235-402E-B8C7-6595BEC436A3}" type="sibTrans" cxnId="{522F9544-3679-4AA0-B287-7CB715FE5E6D}">
      <dgm:prSet/>
      <dgm:spPr/>
      <dgm:t>
        <a:bodyPr/>
        <a:lstStyle/>
        <a:p>
          <a:endParaRPr lang="en-US"/>
        </a:p>
      </dgm:t>
    </dgm:pt>
    <dgm:pt modelId="{510DB191-3726-4B37-BAEF-4D2A9764D8D9}" type="pres">
      <dgm:prSet presAssocID="{0A903FD2-B34B-4954-B8D9-792DCA0DDE58}" presName="Name0" presStyleCnt="0">
        <dgm:presLayoutVars>
          <dgm:dir/>
          <dgm:resizeHandles val="exact"/>
        </dgm:presLayoutVars>
      </dgm:prSet>
      <dgm:spPr/>
    </dgm:pt>
    <dgm:pt modelId="{38CEE610-36A4-4C1D-893F-D6823B67D586}" type="pres">
      <dgm:prSet presAssocID="{C2F93A8F-E950-411B-B53E-7A7AC5D10FC6}" presName="compNode" presStyleCnt="0"/>
      <dgm:spPr/>
    </dgm:pt>
    <dgm:pt modelId="{A0D4E1AE-F406-4CCF-B448-C5A24250CCEF}" type="pres">
      <dgm:prSet presAssocID="{C2F93A8F-E950-411B-B53E-7A7AC5D10FC6}"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870A5AFD-0765-4E0F-885D-5D2B13CD0520}" type="pres">
      <dgm:prSet presAssocID="{C2F93A8F-E950-411B-B53E-7A7AC5D10FC6}" presName="textRect" presStyleLbl="revTx" presStyleIdx="0" presStyleCnt="4">
        <dgm:presLayoutVars>
          <dgm:bulletEnabled val="1"/>
        </dgm:presLayoutVars>
      </dgm:prSet>
      <dgm:spPr/>
    </dgm:pt>
    <dgm:pt modelId="{4334F866-F478-441F-B58B-DE4A10661514}" type="pres">
      <dgm:prSet presAssocID="{3CD1B82D-2829-4B6E-9D01-546EA17D3D74}" presName="sibTrans" presStyleLbl="sibTrans2D1" presStyleIdx="0" presStyleCnt="0"/>
      <dgm:spPr/>
    </dgm:pt>
    <dgm:pt modelId="{478B55C7-DB50-459B-9B20-0D8D5B1B6AC0}" type="pres">
      <dgm:prSet presAssocID="{A096B175-8BE6-4B44-9B66-EFA91D62A767}" presName="compNode" presStyleCnt="0"/>
      <dgm:spPr/>
    </dgm:pt>
    <dgm:pt modelId="{ECABE451-CE2C-4E64-9243-4BEAD2DB503B}" type="pres">
      <dgm:prSet presAssocID="{A096B175-8BE6-4B44-9B66-EFA91D62A767}"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C166D0CE-5CE7-40FC-A2F0-A68BE8C3E6C7}" type="pres">
      <dgm:prSet presAssocID="{A096B175-8BE6-4B44-9B66-EFA91D62A767}" presName="textRect" presStyleLbl="revTx" presStyleIdx="1" presStyleCnt="4">
        <dgm:presLayoutVars>
          <dgm:bulletEnabled val="1"/>
        </dgm:presLayoutVars>
      </dgm:prSet>
      <dgm:spPr/>
    </dgm:pt>
    <dgm:pt modelId="{50F6F79D-C888-47FC-99F3-FBB6DC8D5DEC}" type="pres">
      <dgm:prSet presAssocID="{17456750-C29D-427F-A235-8275A7FD3DFE}" presName="sibTrans" presStyleLbl="sibTrans2D1" presStyleIdx="0" presStyleCnt="0"/>
      <dgm:spPr/>
    </dgm:pt>
    <dgm:pt modelId="{5AB3A8F6-3E26-4ACC-AF7D-0C4757458577}" type="pres">
      <dgm:prSet presAssocID="{07288516-11DD-4BA8-A3FE-05EABDAB6018}" presName="compNode" presStyleCnt="0"/>
      <dgm:spPr/>
    </dgm:pt>
    <dgm:pt modelId="{CD516328-B038-4128-B124-0EF78CA639E0}" type="pres">
      <dgm:prSet presAssocID="{07288516-11DD-4BA8-A3FE-05EABDAB6018}"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dgm:spPr>
    </dgm:pt>
    <dgm:pt modelId="{07BB3A65-457C-4B74-B215-A3F53F44F8DB}" type="pres">
      <dgm:prSet presAssocID="{07288516-11DD-4BA8-A3FE-05EABDAB6018}" presName="textRect" presStyleLbl="revTx" presStyleIdx="2" presStyleCnt="4">
        <dgm:presLayoutVars>
          <dgm:bulletEnabled val="1"/>
        </dgm:presLayoutVars>
      </dgm:prSet>
      <dgm:spPr/>
    </dgm:pt>
    <dgm:pt modelId="{C3771FD2-83AA-4216-99DA-FB4F6D56A6D6}" type="pres">
      <dgm:prSet presAssocID="{DAC983BB-6701-4E63-87F7-EAB867A449FA}" presName="sibTrans" presStyleLbl="sibTrans2D1" presStyleIdx="0" presStyleCnt="0"/>
      <dgm:spPr/>
    </dgm:pt>
    <dgm:pt modelId="{DCB12C7B-F316-4957-BFB9-C615C56B855B}" type="pres">
      <dgm:prSet presAssocID="{5F0B2602-2746-46B5-A66E-FA7E66A3A5DA}" presName="compNode" presStyleCnt="0"/>
      <dgm:spPr/>
    </dgm:pt>
    <dgm:pt modelId="{EF040D74-F307-418C-B0D2-408CC6DA11AC}" type="pres">
      <dgm:prSet presAssocID="{5F0B2602-2746-46B5-A66E-FA7E66A3A5DA}"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dgm:spPr>
    </dgm:pt>
    <dgm:pt modelId="{C460C828-0014-4B5C-852B-5488107F8A3D}" type="pres">
      <dgm:prSet presAssocID="{5F0B2602-2746-46B5-A66E-FA7E66A3A5DA}" presName="textRect" presStyleLbl="revTx" presStyleIdx="3" presStyleCnt="4">
        <dgm:presLayoutVars>
          <dgm:bulletEnabled val="1"/>
        </dgm:presLayoutVars>
      </dgm:prSet>
      <dgm:spPr/>
    </dgm:pt>
  </dgm:ptLst>
  <dgm:cxnLst>
    <dgm:cxn modelId="{21778E04-1114-4EA9-A8AB-72F8EE4AA8BF}" type="presOf" srcId="{3CD1B82D-2829-4B6E-9D01-546EA17D3D74}" destId="{4334F866-F478-441F-B58B-DE4A10661514}" srcOrd="0" destOrd="0" presId="urn:microsoft.com/office/officeart/2005/8/layout/pList1"/>
    <dgm:cxn modelId="{DC20E707-C4B2-4399-9465-2CEB2A5C1A35}" srcId="{0A903FD2-B34B-4954-B8D9-792DCA0DDE58}" destId="{A096B175-8BE6-4B44-9B66-EFA91D62A767}" srcOrd="1" destOrd="0" parTransId="{0A4483DA-EA9D-4C8F-B472-A0297C985BD9}" sibTransId="{17456750-C29D-427F-A235-8275A7FD3DFE}"/>
    <dgm:cxn modelId="{8B56F30E-4DF9-45BA-8254-78A0190F76E6}" srcId="{A096B175-8BE6-4B44-9B66-EFA91D62A767}" destId="{0BADBAC8-0A38-45F3-B4D4-E4E632829DBC}" srcOrd="0" destOrd="0" parTransId="{AB9A7CC7-9F9C-4806-A53E-F1F604624819}" sibTransId="{AAAF1813-2209-4837-B690-E524FDDEB954}"/>
    <dgm:cxn modelId="{E0109F2A-E1D5-43A9-A744-4617FBD67D61}" type="presOf" srcId="{0BADBAC8-0A38-45F3-B4D4-E4E632829DBC}" destId="{C166D0CE-5CE7-40FC-A2F0-A68BE8C3E6C7}" srcOrd="0" destOrd="1" presId="urn:microsoft.com/office/officeart/2005/8/layout/pList1"/>
    <dgm:cxn modelId="{D2DEED2D-3973-4282-A864-895A5725F0FE}" srcId="{0A903FD2-B34B-4954-B8D9-792DCA0DDE58}" destId="{C2F93A8F-E950-411B-B53E-7A7AC5D10FC6}" srcOrd="0" destOrd="0" parTransId="{8FA56828-5353-4A67-B9EA-856F59D64D97}" sibTransId="{3CD1B82D-2829-4B6E-9D01-546EA17D3D74}"/>
    <dgm:cxn modelId="{33BD9D2F-430E-45DC-AB75-E4A6755E206B}" type="presOf" srcId="{C2F93A8F-E950-411B-B53E-7A7AC5D10FC6}" destId="{870A5AFD-0765-4E0F-885D-5D2B13CD0520}" srcOrd="0" destOrd="0" presId="urn:microsoft.com/office/officeart/2005/8/layout/pList1"/>
    <dgm:cxn modelId="{FDC64934-D909-4503-8C2A-7895BD5F033D}" type="presOf" srcId="{DAC983BB-6701-4E63-87F7-EAB867A449FA}" destId="{C3771FD2-83AA-4216-99DA-FB4F6D56A6D6}" srcOrd="0" destOrd="0" presId="urn:microsoft.com/office/officeart/2005/8/layout/pList1"/>
    <dgm:cxn modelId="{522F9544-3679-4AA0-B287-7CB715FE5E6D}" srcId="{5F0B2602-2746-46B5-A66E-FA7E66A3A5DA}" destId="{7AA0A368-3217-4CD8-8226-9A4517850CC2}" srcOrd="0" destOrd="0" parTransId="{10534C12-F8A1-43E1-8D0A-AD712459113A}" sibTransId="{59D66F33-5235-402E-B8C7-6595BEC436A3}"/>
    <dgm:cxn modelId="{7D85DB47-007C-44FE-9DB4-F90B29AF0E3B}" srcId="{C2F93A8F-E950-411B-B53E-7A7AC5D10FC6}" destId="{99231AEF-DCA0-4825-9D23-23A400C21552}" srcOrd="1" destOrd="0" parTransId="{AD768730-BDB9-4280-9833-C25FE2D96A3A}" sibTransId="{22444ABD-88D3-4B31-A08C-B3DEF73F8100}"/>
    <dgm:cxn modelId="{31225D5C-E8BF-4511-B262-7F22D2D08C2F}" type="presOf" srcId="{0A903FD2-B34B-4954-B8D9-792DCA0DDE58}" destId="{510DB191-3726-4B37-BAEF-4D2A9764D8D9}" srcOrd="0" destOrd="0" presId="urn:microsoft.com/office/officeart/2005/8/layout/pList1"/>
    <dgm:cxn modelId="{97B6A863-5F83-48D7-BC33-53569393B3AA}" type="presOf" srcId="{5F0B2602-2746-46B5-A66E-FA7E66A3A5DA}" destId="{C460C828-0014-4B5C-852B-5488107F8A3D}" srcOrd="0" destOrd="0" presId="urn:microsoft.com/office/officeart/2005/8/layout/pList1"/>
    <dgm:cxn modelId="{61E78570-00AC-4F35-9FFD-E8B7465D773F}" type="presOf" srcId="{99231AEF-DCA0-4825-9D23-23A400C21552}" destId="{870A5AFD-0765-4E0F-885D-5D2B13CD0520}" srcOrd="0" destOrd="2" presId="urn:microsoft.com/office/officeart/2005/8/layout/pList1"/>
    <dgm:cxn modelId="{9B18BE77-1F1F-4D61-B144-EF94419A1957}" srcId="{07288516-11DD-4BA8-A3FE-05EABDAB6018}" destId="{D0607CB7-825A-46AA-BF9A-5135C4490D18}" srcOrd="0" destOrd="0" parTransId="{048FE67E-D5C3-43DE-9C5C-A03C224D237F}" sibTransId="{85BA7C7A-9F07-4E33-855A-E5D48806CA0E}"/>
    <dgm:cxn modelId="{67062579-1DC2-4A82-B7B3-C8FE1E77985F}" srcId="{C2F93A8F-E950-411B-B53E-7A7AC5D10FC6}" destId="{129D0B1C-5C32-4611-BD4F-378BA0AC9415}" srcOrd="0" destOrd="0" parTransId="{874CA6D2-B551-4066-8C2F-CDDD665C13C1}" sibTransId="{3A32EB2C-939F-4291-970F-7F5D6C92BFAD}"/>
    <dgm:cxn modelId="{CD695F7F-EBC8-495A-BDE9-F7961741D029}" type="presOf" srcId="{EDE72CB3-3772-4385-94D0-71F9FE6DF389}" destId="{C166D0CE-5CE7-40FC-A2F0-A68BE8C3E6C7}" srcOrd="0" destOrd="2" presId="urn:microsoft.com/office/officeart/2005/8/layout/pList1"/>
    <dgm:cxn modelId="{86BFFB82-7129-4907-B043-22738066FB7C}" srcId="{0A903FD2-B34B-4954-B8D9-792DCA0DDE58}" destId="{5F0B2602-2746-46B5-A66E-FA7E66A3A5DA}" srcOrd="3" destOrd="0" parTransId="{A1FF70C4-83CC-4609-B142-E7EF49FCB507}" sibTransId="{43BDEDC5-97DD-460D-B1A9-6C9C31013B12}"/>
    <dgm:cxn modelId="{CDDC7EAF-5F70-49A5-9A31-EC70C9F341B3}" srcId="{0A903FD2-B34B-4954-B8D9-792DCA0DDE58}" destId="{07288516-11DD-4BA8-A3FE-05EABDAB6018}" srcOrd="2" destOrd="0" parTransId="{EAA0CEEB-A4D8-417E-9F8B-F3342153E0B4}" sibTransId="{DAC983BB-6701-4E63-87F7-EAB867A449FA}"/>
    <dgm:cxn modelId="{5A0357B1-2ED0-4F88-9FA1-A6A6208145E5}" type="presOf" srcId="{129D0B1C-5C32-4611-BD4F-378BA0AC9415}" destId="{870A5AFD-0765-4E0F-885D-5D2B13CD0520}" srcOrd="0" destOrd="1" presId="urn:microsoft.com/office/officeart/2005/8/layout/pList1"/>
    <dgm:cxn modelId="{04FC72B3-D7CD-4476-BB43-E029426836D9}" type="presOf" srcId="{17456750-C29D-427F-A235-8275A7FD3DFE}" destId="{50F6F79D-C888-47FC-99F3-FBB6DC8D5DEC}" srcOrd="0" destOrd="0" presId="urn:microsoft.com/office/officeart/2005/8/layout/pList1"/>
    <dgm:cxn modelId="{32EA8ABA-7D69-4B5B-B398-0DD6B47E8AF2}" type="presOf" srcId="{D0607CB7-825A-46AA-BF9A-5135C4490D18}" destId="{07BB3A65-457C-4B74-B215-A3F53F44F8DB}" srcOrd="0" destOrd="1" presId="urn:microsoft.com/office/officeart/2005/8/layout/pList1"/>
    <dgm:cxn modelId="{7D0932BB-4A59-4349-B0C3-F95FA5DE6718}" type="presOf" srcId="{07288516-11DD-4BA8-A3FE-05EABDAB6018}" destId="{07BB3A65-457C-4B74-B215-A3F53F44F8DB}" srcOrd="0" destOrd="0" presId="urn:microsoft.com/office/officeart/2005/8/layout/pList1"/>
    <dgm:cxn modelId="{11CB67BB-F996-40E0-800B-A5155460D25B}" srcId="{A096B175-8BE6-4B44-9B66-EFA91D62A767}" destId="{EDE72CB3-3772-4385-94D0-71F9FE6DF389}" srcOrd="1" destOrd="0" parTransId="{8CFD2BFF-87D6-4311-9176-A35D1F592183}" sibTransId="{A3F2E8E8-CF23-4C95-976B-9FD4B9DB8C5C}"/>
    <dgm:cxn modelId="{12E396BB-7D0B-4115-B346-6EF299C5F50F}" type="presOf" srcId="{A096B175-8BE6-4B44-9B66-EFA91D62A767}" destId="{C166D0CE-5CE7-40FC-A2F0-A68BE8C3E6C7}" srcOrd="0" destOrd="0" presId="urn:microsoft.com/office/officeart/2005/8/layout/pList1"/>
    <dgm:cxn modelId="{954794ED-3206-46E9-9D5C-1AC6081551B8}" type="presOf" srcId="{7AA0A368-3217-4CD8-8226-9A4517850CC2}" destId="{C460C828-0014-4B5C-852B-5488107F8A3D}" srcOrd="0" destOrd="1" presId="urn:microsoft.com/office/officeart/2005/8/layout/pList1"/>
    <dgm:cxn modelId="{FA3981B7-30D1-437A-9B55-0EA349215796}" type="presParOf" srcId="{510DB191-3726-4B37-BAEF-4D2A9764D8D9}" destId="{38CEE610-36A4-4C1D-893F-D6823B67D586}" srcOrd="0" destOrd="0" presId="urn:microsoft.com/office/officeart/2005/8/layout/pList1"/>
    <dgm:cxn modelId="{C15A93C5-FDA4-49C1-ABC8-35B2365A789D}" type="presParOf" srcId="{38CEE610-36A4-4C1D-893F-D6823B67D586}" destId="{A0D4E1AE-F406-4CCF-B448-C5A24250CCEF}" srcOrd="0" destOrd="0" presId="urn:microsoft.com/office/officeart/2005/8/layout/pList1"/>
    <dgm:cxn modelId="{11D01C27-F66D-439E-A330-456C823C524A}" type="presParOf" srcId="{38CEE610-36A4-4C1D-893F-D6823B67D586}" destId="{870A5AFD-0765-4E0F-885D-5D2B13CD0520}" srcOrd="1" destOrd="0" presId="urn:microsoft.com/office/officeart/2005/8/layout/pList1"/>
    <dgm:cxn modelId="{886F2750-583B-467F-91B6-77E2EEBC90F8}" type="presParOf" srcId="{510DB191-3726-4B37-BAEF-4D2A9764D8D9}" destId="{4334F866-F478-441F-B58B-DE4A10661514}" srcOrd="1" destOrd="0" presId="urn:microsoft.com/office/officeart/2005/8/layout/pList1"/>
    <dgm:cxn modelId="{78080904-512B-438A-9611-F0AA326AC993}" type="presParOf" srcId="{510DB191-3726-4B37-BAEF-4D2A9764D8D9}" destId="{478B55C7-DB50-459B-9B20-0D8D5B1B6AC0}" srcOrd="2" destOrd="0" presId="urn:microsoft.com/office/officeart/2005/8/layout/pList1"/>
    <dgm:cxn modelId="{D38D00FF-620D-465B-BB4E-803DA5E92C3D}" type="presParOf" srcId="{478B55C7-DB50-459B-9B20-0D8D5B1B6AC0}" destId="{ECABE451-CE2C-4E64-9243-4BEAD2DB503B}" srcOrd="0" destOrd="0" presId="urn:microsoft.com/office/officeart/2005/8/layout/pList1"/>
    <dgm:cxn modelId="{3C214E50-430C-4291-B5F6-67803F17A9FC}" type="presParOf" srcId="{478B55C7-DB50-459B-9B20-0D8D5B1B6AC0}" destId="{C166D0CE-5CE7-40FC-A2F0-A68BE8C3E6C7}" srcOrd="1" destOrd="0" presId="urn:microsoft.com/office/officeart/2005/8/layout/pList1"/>
    <dgm:cxn modelId="{A8841331-FF5D-4E21-85CC-2745780E0788}" type="presParOf" srcId="{510DB191-3726-4B37-BAEF-4D2A9764D8D9}" destId="{50F6F79D-C888-47FC-99F3-FBB6DC8D5DEC}" srcOrd="3" destOrd="0" presId="urn:microsoft.com/office/officeart/2005/8/layout/pList1"/>
    <dgm:cxn modelId="{7051B9CB-3363-4F0E-B461-06EC0AEEE4EE}" type="presParOf" srcId="{510DB191-3726-4B37-BAEF-4D2A9764D8D9}" destId="{5AB3A8F6-3E26-4ACC-AF7D-0C4757458577}" srcOrd="4" destOrd="0" presId="urn:microsoft.com/office/officeart/2005/8/layout/pList1"/>
    <dgm:cxn modelId="{82F47101-9B61-4BE8-B97B-7B2C6B7B1D73}" type="presParOf" srcId="{5AB3A8F6-3E26-4ACC-AF7D-0C4757458577}" destId="{CD516328-B038-4128-B124-0EF78CA639E0}" srcOrd="0" destOrd="0" presId="urn:microsoft.com/office/officeart/2005/8/layout/pList1"/>
    <dgm:cxn modelId="{1D372CB3-84A4-4CA0-88A2-8E970D10293E}" type="presParOf" srcId="{5AB3A8F6-3E26-4ACC-AF7D-0C4757458577}" destId="{07BB3A65-457C-4B74-B215-A3F53F44F8DB}" srcOrd="1" destOrd="0" presId="urn:microsoft.com/office/officeart/2005/8/layout/pList1"/>
    <dgm:cxn modelId="{E64D9DA6-3B71-4765-B964-E4DD3AA5407F}" type="presParOf" srcId="{510DB191-3726-4B37-BAEF-4D2A9764D8D9}" destId="{C3771FD2-83AA-4216-99DA-FB4F6D56A6D6}" srcOrd="5" destOrd="0" presId="urn:microsoft.com/office/officeart/2005/8/layout/pList1"/>
    <dgm:cxn modelId="{6B5C67E4-A7F1-41F9-BD66-92078CA72341}" type="presParOf" srcId="{510DB191-3726-4B37-BAEF-4D2A9764D8D9}" destId="{DCB12C7B-F316-4957-BFB9-C615C56B855B}" srcOrd="6" destOrd="0" presId="urn:microsoft.com/office/officeart/2005/8/layout/pList1"/>
    <dgm:cxn modelId="{D84B8A72-9252-4D35-8B3D-B81505B9D777}" type="presParOf" srcId="{DCB12C7B-F316-4957-BFB9-C615C56B855B}" destId="{EF040D74-F307-418C-B0D2-408CC6DA11AC}" srcOrd="0" destOrd="0" presId="urn:microsoft.com/office/officeart/2005/8/layout/pList1"/>
    <dgm:cxn modelId="{40DBA50B-EB75-47D0-BBFE-02C5E29B2DD7}" type="presParOf" srcId="{DCB12C7B-F316-4957-BFB9-C615C56B855B}" destId="{C460C828-0014-4B5C-852B-5488107F8A3D}"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C36559-6A36-4FE4-8719-7D90DB1C4574}" type="doc">
      <dgm:prSet loTypeId="urn:microsoft.com/office/officeart/2016/7/layout/BasicLinearProcessNumbered" loCatId="process" qsTypeId="urn:microsoft.com/office/officeart/2005/8/quickstyle/simple2" qsCatId="simple" csTypeId="urn:microsoft.com/office/officeart/2005/8/colors/colorful1" csCatId="colorful"/>
      <dgm:spPr/>
      <dgm:t>
        <a:bodyPr/>
        <a:lstStyle/>
        <a:p>
          <a:endParaRPr lang="en-US"/>
        </a:p>
      </dgm:t>
    </dgm:pt>
    <dgm:pt modelId="{0E294338-D68F-46D7-8585-AE61C125D6E2}">
      <dgm:prSet/>
      <dgm:spPr/>
      <dgm:t>
        <a:bodyPr/>
        <a:lstStyle/>
        <a:p>
          <a:r>
            <a:rPr lang="en-US" b="0" i="0" dirty="0"/>
            <a:t>Establish a population-based cohort of trans women in San Francisco and São Paulo to measure HIV incidence</a:t>
          </a:r>
          <a:endParaRPr lang="en-US" dirty="0"/>
        </a:p>
      </dgm:t>
    </dgm:pt>
    <dgm:pt modelId="{70952692-DE38-4072-9FFC-A00A67EFCA01}" type="parTrans" cxnId="{E5C72D87-BDFD-4489-BCF9-AF4419A7519A}">
      <dgm:prSet/>
      <dgm:spPr/>
      <dgm:t>
        <a:bodyPr/>
        <a:lstStyle/>
        <a:p>
          <a:endParaRPr lang="en-US"/>
        </a:p>
      </dgm:t>
    </dgm:pt>
    <dgm:pt modelId="{14D2A6A3-255D-470F-B88B-9562F3BD9ED2}" type="sibTrans" cxnId="{E5C72D87-BDFD-4489-BCF9-AF4419A7519A}">
      <dgm:prSet phldrT="1" phldr="0"/>
      <dgm:spPr/>
      <dgm:t>
        <a:bodyPr/>
        <a:lstStyle/>
        <a:p>
          <a:r>
            <a:rPr lang="en-US"/>
            <a:t>1</a:t>
          </a:r>
        </a:p>
      </dgm:t>
    </dgm:pt>
    <dgm:pt modelId="{71BCCB4A-AD9B-445B-8A08-CEF826C93F9D}">
      <dgm:prSet/>
      <dgm:spPr/>
      <dgm:t>
        <a:bodyPr/>
        <a:lstStyle/>
        <a:p>
          <a:r>
            <a:rPr lang="en-US" b="0" i="0"/>
            <a:t>To test hypotheses on social and biomedical gender transition events as causal factors in HIV acquisition among trans women</a:t>
          </a:r>
          <a:endParaRPr lang="en-US"/>
        </a:p>
      </dgm:t>
    </dgm:pt>
    <dgm:pt modelId="{F68F4072-0E5B-45E3-9EB7-0F60C8E1CE7A}" type="parTrans" cxnId="{2244757C-77EE-4BBC-8FB6-38423E67D771}">
      <dgm:prSet/>
      <dgm:spPr/>
      <dgm:t>
        <a:bodyPr/>
        <a:lstStyle/>
        <a:p>
          <a:endParaRPr lang="en-US"/>
        </a:p>
      </dgm:t>
    </dgm:pt>
    <dgm:pt modelId="{32B05E9C-F996-4A87-A3EB-86D050CAAEAE}" type="sibTrans" cxnId="{2244757C-77EE-4BBC-8FB6-38423E67D771}">
      <dgm:prSet phldrT="2" phldr="0"/>
      <dgm:spPr/>
      <dgm:t>
        <a:bodyPr/>
        <a:lstStyle/>
        <a:p>
          <a:r>
            <a:rPr lang="en-US"/>
            <a:t>2</a:t>
          </a:r>
        </a:p>
      </dgm:t>
    </dgm:pt>
    <dgm:pt modelId="{2432E0CA-FB49-4BF8-B277-49BD71617A77}">
      <dgm:prSet/>
      <dgm:spPr/>
      <dgm:t>
        <a:bodyPr/>
        <a:lstStyle/>
        <a:p>
          <a:r>
            <a:rPr lang="en-US" b="0" i="0"/>
            <a:t>To initiate HIV prevention research for trans women in China and sub-Saharan Africa</a:t>
          </a:r>
          <a:endParaRPr lang="en-US"/>
        </a:p>
      </dgm:t>
    </dgm:pt>
    <dgm:pt modelId="{EFB6E4A3-690A-45F0-AC71-2E6999C8311D}" type="parTrans" cxnId="{376037F7-9856-4A59-B67A-24EF416BC938}">
      <dgm:prSet/>
      <dgm:spPr/>
      <dgm:t>
        <a:bodyPr/>
        <a:lstStyle/>
        <a:p>
          <a:endParaRPr lang="en-US"/>
        </a:p>
      </dgm:t>
    </dgm:pt>
    <dgm:pt modelId="{A804D165-93D5-49F6-B6E3-1AE9C62DF9B0}" type="sibTrans" cxnId="{376037F7-9856-4A59-B67A-24EF416BC938}">
      <dgm:prSet phldrT="3" phldr="0"/>
      <dgm:spPr/>
      <dgm:t>
        <a:bodyPr/>
        <a:lstStyle/>
        <a:p>
          <a:r>
            <a:rPr lang="en-US"/>
            <a:t>3</a:t>
          </a:r>
        </a:p>
      </dgm:t>
    </dgm:pt>
    <dgm:pt modelId="{D008A6AD-AE78-45EC-ADC0-ABF6BBC21AF2}" type="pres">
      <dgm:prSet presAssocID="{7BC36559-6A36-4FE4-8719-7D90DB1C4574}" presName="Name0" presStyleCnt="0">
        <dgm:presLayoutVars>
          <dgm:animLvl val="lvl"/>
          <dgm:resizeHandles val="exact"/>
        </dgm:presLayoutVars>
      </dgm:prSet>
      <dgm:spPr/>
    </dgm:pt>
    <dgm:pt modelId="{966AD927-0888-4B2B-B3F8-2D2E0B852745}" type="pres">
      <dgm:prSet presAssocID="{0E294338-D68F-46D7-8585-AE61C125D6E2}" presName="compositeNode" presStyleCnt="0">
        <dgm:presLayoutVars>
          <dgm:bulletEnabled val="1"/>
        </dgm:presLayoutVars>
      </dgm:prSet>
      <dgm:spPr/>
    </dgm:pt>
    <dgm:pt modelId="{6E0ECFEC-CD8F-4E89-99A6-0F8F1F50F516}" type="pres">
      <dgm:prSet presAssocID="{0E294338-D68F-46D7-8585-AE61C125D6E2}" presName="bgRect" presStyleLbl="bgAccFollowNode1" presStyleIdx="0" presStyleCnt="3"/>
      <dgm:spPr/>
    </dgm:pt>
    <dgm:pt modelId="{4E593E44-A0F7-43AC-91EA-6E5EC2B612FE}" type="pres">
      <dgm:prSet presAssocID="{14D2A6A3-255D-470F-B88B-9562F3BD9ED2}" presName="sibTransNodeCircle" presStyleLbl="alignNode1" presStyleIdx="0" presStyleCnt="6">
        <dgm:presLayoutVars>
          <dgm:chMax val="0"/>
          <dgm:bulletEnabled/>
        </dgm:presLayoutVars>
      </dgm:prSet>
      <dgm:spPr/>
    </dgm:pt>
    <dgm:pt modelId="{EBABAAFA-45F3-4347-86C2-8097C68D18D7}" type="pres">
      <dgm:prSet presAssocID="{0E294338-D68F-46D7-8585-AE61C125D6E2}" presName="bottomLine" presStyleLbl="alignNode1" presStyleIdx="1" presStyleCnt="6">
        <dgm:presLayoutVars/>
      </dgm:prSet>
      <dgm:spPr/>
    </dgm:pt>
    <dgm:pt modelId="{9BBF7ADF-705E-4984-B242-8A2CDB8D5BBA}" type="pres">
      <dgm:prSet presAssocID="{0E294338-D68F-46D7-8585-AE61C125D6E2}" presName="nodeText" presStyleLbl="bgAccFollowNode1" presStyleIdx="0" presStyleCnt="3">
        <dgm:presLayoutVars>
          <dgm:bulletEnabled val="1"/>
        </dgm:presLayoutVars>
      </dgm:prSet>
      <dgm:spPr/>
    </dgm:pt>
    <dgm:pt modelId="{2AA3FDE3-E856-408B-9A3B-6DAEDDCFD77E}" type="pres">
      <dgm:prSet presAssocID="{14D2A6A3-255D-470F-B88B-9562F3BD9ED2}" presName="sibTrans" presStyleCnt="0"/>
      <dgm:spPr/>
    </dgm:pt>
    <dgm:pt modelId="{F4F1EA14-2F4C-49D5-BEAA-5961B10560A5}" type="pres">
      <dgm:prSet presAssocID="{71BCCB4A-AD9B-445B-8A08-CEF826C93F9D}" presName="compositeNode" presStyleCnt="0">
        <dgm:presLayoutVars>
          <dgm:bulletEnabled val="1"/>
        </dgm:presLayoutVars>
      </dgm:prSet>
      <dgm:spPr/>
    </dgm:pt>
    <dgm:pt modelId="{3E50F8D3-4A7A-4920-B6B3-F9233A2C1390}" type="pres">
      <dgm:prSet presAssocID="{71BCCB4A-AD9B-445B-8A08-CEF826C93F9D}" presName="bgRect" presStyleLbl="bgAccFollowNode1" presStyleIdx="1" presStyleCnt="3"/>
      <dgm:spPr/>
    </dgm:pt>
    <dgm:pt modelId="{AAD530CE-5EAD-4CC8-BDB6-54382B7CB364}" type="pres">
      <dgm:prSet presAssocID="{32B05E9C-F996-4A87-A3EB-86D050CAAEAE}" presName="sibTransNodeCircle" presStyleLbl="alignNode1" presStyleIdx="2" presStyleCnt="6">
        <dgm:presLayoutVars>
          <dgm:chMax val="0"/>
          <dgm:bulletEnabled/>
        </dgm:presLayoutVars>
      </dgm:prSet>
      <dgm:spPr/>
    </dgm:pt>
    <dgm:pt modelId="{BCE7BF7F-E6B3-4149-BAAC-FD0F44008AED}" type="pres">
      <dgm:prSet presAssocID="{71BCCB4A-AD9B-445B-8A08-CEF826C93F9D}" presName="bottomLine" presStyleLbl="alignNode1" presStyleIdx="3" presStyleCnt="6">
        <dgm:presLayoutVars/>
      </dgm:prSet>
      <dgm:spPr/>
    </dgm:pt>
    <dgm:pt modelId="{A017FFA3-3F55-481E-93D4-F5B9872D6349}" type="pres">
      <dgm:prSet presAssocID="{71BCCB4A-AD9B-445B-8A08-CEF826C93F9D}" presName="nodeText" presStyleLbl="bgAccFollowNode1" presStyleIdx="1" presStyleCnt="3">
        <dgm:presLayoutVars>
          <dgm:bulletEnabled val="1"/>
        </dgm:presLayoutVars>
      </dgm:prSet>
      <dgm:spPr/>
    </dgm:pt>
    <dgm:pt modelId="{DC988808-728A-45A5-8798-9CD8F632DCD6}" type="pres">
      <dgm:prSet presAssocID="{32B05E9C-F996-4A87-A3EB-86D050CAAEAE}" presName="sibTrans" presStyleCnt="0"/>
      <dgm:spPr/>
    </dgm:pt>
    <dgm:pt modelId="{CBA61669-D28C-406A-BAB0-2AA9B9B43A47}" type="pres">
      <dgm:prSet presAssocID="{2432E0CA-FB49-4BF8-B277-49BD71617A77}" presName="compositeNode" presStyleCnt="0">
        <dgm:presLayoutVars>
          <dgm:bulletEnabled val="1"/>
        </dgm:presLayoutVars>
      </dgm:prSet>
      <dgm:spPr/>
    </dgm:pt>
    <dgm:pt modelId="{6752127E-BD59-498E-A46F-987310A7AB32}" type="pres">
      <dgm:prSet presAssocID="{2432E0CA-FB49-4BF8-B277-49BD71617A77}" presName="bgRect" presStyleLbl="bgAccFollowNode1" presStyleIdx="2" presStyleCnt="3"/>
      <dgm:spPr/>
    </dgm:pt>
    <dgm:pt modelId="{24F23635-68FF-4F4E-8734-C6DA5692FF3E}" type="pres">
      <dgm:prSet presAssocID="{A804D165-93D5-49F6-B6E3-1AE9C62DF9B0}" presName="sibTransNodeCircle" presStyleLbl="alignNode1" presStyleIdx="4" presStyleCnt="6">
        <dgm:presLayoutVars>
          <dgm:chMax val="0"/>
          <dgm:bulletEnabled/>
        </dgm:presLayoutVars>
      </dgm:prSet>
      <dgm:spPr/>
    </dgm:pt>
    <dgm:pt modelId="{C0F4BD46-E573-491D-9F17-3E874F7731E1}" type="pres">
      <dgm:prSet presAssocID="{2432E0CA-FB49-4BF8-B277-49BD71617A77}" presName="bottomLine" presStyleLbl="alignNode1" presStyleIdx="5" presStyleCnt="6">
        <dgm:presLayoutVars/>
      </dgm:prSet>
      <dgm:spPr/>
    </dgm:pt>
    <dgm:pt modelId="{D97C4F7A-693E-4791-A7C8-F8DD3E82DEF8}" type="pres">
      <dgm:prSet presAssocID="{2432E0CA-FB49-4BF8-B277-49BD71617A77}" presName="nodeText" presStyleLbl="bgAccFollowNode1" presStyleIdx="2" presStyleCnt="3">
        <dgm:presLayoutVars>
          <dgm:bulletEnabled val="1"/>
        </dgm:presLayoutVars>
      </dgm:prSet>
      <dgm:spPr/>
    </dgm:pt>
  </dgm:ptLst>
  <dgm:cxnLst>
    <dgm:cxn modelId="{E261160C-2E46-4122-9F4B-D0914235E8FE}" type="presOf" srcId="{7BC36559-6A36-4FE4-8719-7D90DB1C4574}" destId="{D008A6AD-AE78-45EC-ADC0-ABF6BBC21AF2}" srcOrd="0" destOrd="0" presId="urn:microsoft.com/office/officeart/2016/7/layout/BasicLinearProcessNumbered"/>
    <dgm:cxn modelId="{BD23DA1E-F0C7-42EB-BFD3-CE5FA271E3E7}" type="presOf" srcId="{0E294338-D68F-46D7-8585-AE61C125D6E2}" destId="{6E0ECFEC-CD8F-4E89-99A6-0F8F1F50F516}" srcOrd="0" destOrd="0" presId="urn:microsoft.com/office/officeart/2016/7/layout/BasicLinearProcessNumbered"/>
    <dgm:cxn modelId="{1B4F5527-79B7-4950-9289-8CC98BC78135}" type="presOf" srcId="{71BCCB4A-AD9B-445B-8A08-CEF826C93F9D}" destId="{3E50F8D3-4A7A-4920-B6B3-F9233A2C1390}" srcOrd="0" destOrd="0" presId="urn:microsoft.com/office/officeart/2016/7/layout/BasicLinearProcessNumbered"/>
    <dgm:cxn modelId="{B7A9FA2B-753F-414D-B9CB-2A00762ABEAC}" type="presOf" srcId="{2432E0CA-FB49-4BF8-B277-49BD71617A77}" destId="{D97C4F7A-693E-4791-A7C8-F8DD3E82DEF8}" srcOrd="1" destOrd="0" presId="urn:microsoft.com/office/officeart/2016/7/layout/BasicLinearProcessNumbered"/>
    <dgm:cxn modelId="{6220825A-4EC6-47D4-84E5-43A613762837}" type="presOf" srcId="{A804D165-93D5-49F6-B6E3-1AE9C62DF9B0}" destId="{24F23635-68FF-4F4E-8734-C6DA5692FF3E}" srcOrd="0" destOrd="0" presId="urn:microsoft.com/office/officeart/2016/7/layout/BasicLinearProcessNumbered"/>
    <dgm:cxn modelId="{2244757C-77EE-4BBC-8FB6-38423E67D771}" srcId="{7BC36559-6A36-4FE4-8719-7D90DB1C4574}" destId="{71BCCB4A-AD9B-445B-8A08-CEF826C93F9D}" srcOrd="1" destOrd="0" parTransId="{F68F4072-0E5B-45E3-9EB7-0F60C8E1CE7A}" sibTransId="{32B05E9C-F996-4A87-A3EB-86D050CAAEAE}"/>
    <dgm:cxn modelId="{4125697F-8296-44DA-A488-044947EAEFDB}" type="presOf" srcId="{71BCCB4A-AD9B-445B-8A08-CEF826C93F9D}" destId="{A017FFA3-3F55-481E-93D4-F5B9872D6349}" srcOrd="1" destOrd="0" presId="urn:microsoft.com/office/officeart/2016/7/layout/BasicLinearProcessNumbered"/>
    <dgm:cxn modelId="{E5C72D87-BDFD-4489-BCF9-AF4419A7519A}" srcId="{7BC36559-6A36-4FE4-8719-7D90DB1C4574}" destId="{0E294338-D68F-46D7-8585-AE61C125D6E2}" srcOrd="0" destOrd="0" parTransId="{70952692-DE38-4072-9FFC-A00A67EFCA01}" sibTransId="{14D2A6A3-255D-470F-B88B-9562F3BD9ED2}"/>
    <dgm:cxn modelId="{5200CB90-9E11-4E21-A471-9D0AB7F6D7C8}" type="presOf" srcId="{32B05E9C-F996-4A87-A3EB-86D050CAAEAE}" destId="{AAD530CE-5EAD-4CC8-BDB6-54382B7CB364}" srcOrd="0" destOrd="0" presId="urn:microsoft.com/office/officeart/2016/7/layout/BasicLinearProcessNumbered"/>
    <dgm:cxn modelId="{C0348D9F-8A40-4846-B869-AFF77633CA74}" type="presOf" srcId="{2432E0CA-FB49-4BF8-B277-49BD71617A77}" destId="{6752127E-BD59-498E-A46F-987310A7AB32}" srcOrd="0" destOrd="0" presId="urn:microsoft.com/office/officeart/2016/7/layout/BasicLinearProcessNumbered"/>
    <dgm:cxn modelId="{A9CAC3C6-F716-4CAB-8899-5CABC037A3FB}" type="presOf" srcId="{0E294338-D68F-46D7-8585-AE61C125D6E2}" destId="{9BBF7ADF-705E-4984-B242-8A2CDB8D5BBA}" srcOrd="1" destOrd="0" presId="urn:microsoft.com/office/officeart/2016/7/layout/BasicLinearProcessNumbered"/>
    <dgm:cxn modelId="{ED5B0DF3-017C-4F8D-8675-C63EE92C07B2}" type="presOf" srcId="{14D2A6A3-255D-470F-B88B-9562F3BD9ED2}" destId="{4E593E44-A0F7-43AC-91EA-6E5EC2B612FE}" srcOrd="0" destOrd="0" presId="urn:microsoft.com/office/officeart/2016/7/layout/BasicLinearProcessNumbered"/>
    <dgm:cxn modelId="{376037F7-9856-4A59-B67A-24EF416BC938}" srcId="{7BC36559-6A36-4FE4-8719-7D90DB1C4574}" destId="{2432E0CA-FB49-4BF8-B277-49BD71617A77}" srcOrd="2" destOrd="0" parTransId="{EFB6E4A3-690A-45F0-AC71-2E6999C8311D}" sibTransId="{A804D165-93D5-49F6-B6E3-1AE9C62DF9B0}"/>
    <dgm:cxn modelId="{ECDB646C-7339-444B-AD68-B5386A1AC50C}" type="presParOf" srcId="{D008A6AD-AE78-45EC-ADC0-ABF6BBC21AF2}" destId="{966AD927-0888-4B2B-B3F8-2D2E0B852745}" srcOrd="0" destOrd="0" presId="urn:microsoft.com/office/officeart/2016/7/layout/BasicLinearProcessNumbered"/>
    <dgm:cxn modelId="{15D31463-40A8-4A4C-AD1B-5CF5C356D46D}" type="presParOf" srcId="{966AD927-0888-4B2B-B3F8-2D2E0B852745}" destId="{6E0ECFEC-CD8F-4E89-99A6-0F8F1F50F516}" srcOrd="0" destOrd="0" presId="urn:microsoft.com/office/officeart/2016/7/layout/BasicLinearProcessNumbered"/>
    <dgm:cxn modelId="{7C9F8295-3983-4277-B111-B8F6907385A6}" type="presParOf" srcId="{966AD927-0888-4B2B-B3F8-2D2E0B852745}" destId="{4E593E44-A0F7-43AC-91EA-6E5EC2B612FE}" srcOrd="1" destOrd="0" presId="urn:microsoft.com/office/officeart/2016/7/layout/BasicLinearProcessNumbered"/>
    <dgm:cxn modelId="{9FB2926A-138B-4EF7-9211-CB5496E1016F}" type="presParOf" srcId="{966AD927-0888-4B2B-B3F8-2D2E0B852745}" destId="{EBABAAFA-45F3-4347-86C2-8097C68D18D7}" srcOrd="2" destOrd="0" presId="urn:microsoft.com/office/officeart/2016/7/layout/BasicLinearProcessNumbered"/>
    <dgm:cxn modelId="{41A017EF-CCF8-48DE-8310-DDC09CD80706}" type="presParOf" srcId="{966AD927-0888-4B2B-B3F8-2D2E0B852745}" destId="{9BBF7ADF-705E-4984-B242-8A2CDB8D5BBA}" srcOrd="3" destOrd="0" presId="urn:microsoft.com/office/officeart/2016/7/layout/BasicLinearProcessNumbered"/>
    <dgm:cxn modelId="{A3B1E360-1F09-4EB7-8742-908851FD0E93}" type="presParOf" srcId="{D008A6AD-AE78-45EC-ADC0-ABF6BBC21AF2}" destId="{2AA3FDE3-E856-408B-9A3B-6DAEDDCFD77E}" srcOrd="1" destOrd="0" presId="urn:microsoft.com/office/officeart/2016/7/layout/BasicLinearProcessNumbered"/>
    <dgm:cxn modelId="{2AC762D2-222E-4033-B37F-A384C48F376F}" type="presParOf" srcId="{D008A6AD-AE78-45EC-ADC0-ABF6BBC21AF2}" destId="{F4F1EA14-2F4C-49D5-BEAA-5961B10560A5}" srcOrd="2" destOrd="0" presId="urn:microsoft.com/office/officeart/2016/7/layout/BasicLinearProcessNumbered"/>
    <dgm:cxn modelId="{4C17F5A8-4758-4112-81D6-3B2C3726B55B}" type="presParOf" srcId="{F4F1EA14-2F4C-49D5-BEAA-5961B10560A5}" destId="{3E50F8D3-4A7A-4920-B6B3-F9233A2C1390}" srcOrd="0" destOrd="0" presId="urn:microsoft.com/office/officeart/2016/7/layout/BasicLinearProcessNumbered"/>
    <dgm:cxn modelId="{AEB97D4F-5963-403C-853B-480B3D544195}" type="presParOf" srcId="{F4F1EA14-2F4C-49D5-BEAA-5961B10560A5}" destId="{AAD530CE-5EAD-4CC8-BDB6-54382B7CB364}" srcOrd="1" destOrd="0" presId="urn:microsoft.com/office/officeart/2016/7/layout/BasicLinearProcessNumbered"/>
    <dgm:cxn modelId="{CF43EBD0-6091-4093-A0AB-9C65272E4F31}" type="presParOf" srcId="{F4F1EA14-2F4C-49D5-BEAA-5961B10560A5}" destId="{BCE7BF7F-E6B3-4149-BAAC-FD0F44008AED}" srcOrd="2" destOrd="0" presId="urn:microsoft.com/office/officeart/2016/7/layout/BasicLinearProcessNumbered"/>
    <dgm:cxn modelId="{AF077E2C-1A30-46C3-BC7F-E80DE09F3F27}" type="presParOf" srcId="{F4F1EA14-2F4C-49D5-BEAA-5961B10560A5}" destId="{A017FFA3-3F55-481E-93D4-F5B9872D6349}" srcOrd="3" destOrd="0" presId="urn:microsoft.com/office/officeart/2016/7/layout/BasicLinearProcessNumbered"/>
    <dgm:cxn modelId="{50F20ACF-7A91-4E88-9080-C57DA4824703}" type="presParOf" srcId="{D008A6AD-AE78-45EC-ADC0-ABF6BBC21AF2}" destId="{DC988808-728A-45A5-8798-9CD8F632DCD6}" srcOrd="3" destOrd="0" presId="urn:microsoft.com/office/officeart/2016/7/layout/BasicLinearProcessNumbered"/>
    <dgm:cxn modelId="{1917B1C1-99D5-41DE-A0BA-FCBCB17F0E32}" type="presParOf" srcId="{D008A6AD-AE78-45EC-ADC0-ABF6BBC21AF2}" destId="{CBA61669-D28C-406A-BAB0-2AA9B9B43A47}" srcOrd="4" destOrd="0" presId="urn:microsoft.com/office/officeart/2016/7/layout/BasicLinearProcessNumbered"/>
    <dgm:cxn modelId="{B410532A-3FDC-428E-8BBA-020E24B0B4DB}" type="presParOf" srcId="{CBA61669-D28C-406A-BAB0-2AA9B9B43A47}" destId="{6752127E-BD59-498E-A46F-987310A7AB32}" srcOrd="0" destOrd="0" presId="urn:microsoft.com/office/officeart/2016/7/layout/BasicLinearProcessNumbered"/>
    <dgm:cxn modelId="{DCED1282-F951-4E2C-A3D9-1F69DC9F549B}" type="presParOf" srcId="{CBA61669-D28C-406A-BAB0-2AA9B9B43A47}" destId="{24F23635-68FF-4F4E-8734-C6DA5692FF3E}" srcOrd="1" destOrd="0" presId="urn:microsoft.com/office/officeart/2016/7/layout/BasicLinearProcessNumbered"/>
    <dgm:cxn modelId="{81AB5E18-20B8-4745-A148-E37BF6AEB229}" type="presParOf" srcId="{CBA61669-D28C-406A-BAB0-2AA9B9B43A47}" destId="{C0F4BD46-E573-491D-9F17-3E874F7731E1}" srcOrd="2" destOrd="0" presId="urn:microsoft.com/office/officeart/2016/7/layout/BasicLinearProcessNumbered"/>
    <dgm:cxn modelId="{BF78CF3E-C14F-4282-BABA-79C459B0BAA3}" type="presParOf" srcId="{CBA61669-D28C-406A-BAB0-2AA9B9B43A47}" destId="{D97C4F7A-693E-4791-A7C8-F8DD3E82DEF8}" srcOrd="3" destOrd="0" presId="urn:microsoft.com/office/officeart/2016/7/layout/BasicLinearProcessNumbered"/>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D4E1AE-F406-4CCF-B448-C5A24250CCEF}">
      <dsp:nvSpPr>
        <dsp:cNvPr id="0" name=""/>
        <dsp:cNvSpPr/>
      </dsp:nvSpPr>
      <dsp:spPr>
        <a:xfrm>
          <a:off x="5952" y="1087460"/>
          <a:ext cx="2832497" cy="1951590"/>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0A5AFD-0765-4E0F-885D-5D2B13CD0520}">
      <dsp:nvSpPr>
        <dsp:cNvPr id="0" name=""/>
        <dsp:cNvSpPr/>
      </dsp:nvSpPr>
      <dsp:spPr>
        <a:xfrm>
          <a:off x="5952" y="303905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en-US" sz="2100" kern="1200" dirty="0"/>
            <a:t>San Francisco, USA</a:t>
          </a:r>
        </a:p>
        <a:p>
          <a:pPr marL="171450" lvl="1" indent="-171450" algn="l" defTabSz="711200">
            <a:lnSpc>
              <a:spcPct val="90000"/>
            </a:lnSpc>
            <a:spcBef>
              <a:spcPct val="0"/>
            </a:spcBef>
            <a:spcAft>
              <a:spcPct val="15000"/>
            </a:spcAft>
            <a:buChar char="•"/>
          </a:pPr>
          <a:r>
            <a:rPr lang="en-US" sz="1600" kern="1200" dirty="0"/>
            <a:t>Survey/HIV testing</a:t>
          </a:r>
        </a:p>
        <a:p>
          <a:pPr marL="171450" lvl="1" indent="-171450" algn="l" defTabSz="711200">
            <a:lnSpc>
              <a:spcPct val="90000"/>
            </a:lnSpc>
            <a:spcBef>
              <a:spcPct val="0"/>
            </a:spcBef>
            <a:spcAft>
              <a:spcPct val="15000"/>
            </a:spcAft>
            <a:buChar char="•"/>
          </a:pPr>
          <a:r>
            <a:rPr lang="en-US" sz="1600" kern="1200" dirty="0"/>
            <a:t>Cohort study</a:t>
          </a:r>
        </a:p>
      </dsp:txBody>
      <dsp:txXfrm>
        <a:off x="5952" y="3039051"/>
        <a:ext cx="2832497" cy="1050856"/>
      </dsp:txXfrm>
    </dsp:sp>
    <dsp:sp modelId="{ECABE451-CE2C-4E64-9243-4BEAD2DB503B}">
      <dsp:nvSpPr>
        <dsp:cNvPr id="0" name=""/>
        <dsp:cNvSpPr/>
      </dsp:nvSpPr>
      <dsp:spPr>
        <a:xfrm>
          <a:off x="3121818" y="1087460"/>
          <a:ext cx="2832497" cy="1951590"/>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66D0CE-5CE7-40FC-A2F0-A68BE8C3E6C7}">
      <dsp:nvSpPr>
        <dsp:cNvPr id="0" name=""/>
        <dsp:cNvSpPr/>
      </dsp:nvSpPr>
      <dsp:spPr>
        <a:xfrm>
          <a:off x="3121818" y="303905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en-US" sz="2100" kern="1200" dirty="0"/>
            <a:t>São Paulo, Brazil</a:t>
          </a:r>
        </a:p>
        <a:p>
          <a:pPr marL="171450" lvl="1" indent="-171450" algn="l" defTabSz="711200">
            <a:lnSpc>
              <a:spcPct val="90000"/>
            </a:lnSpc>
            <a:spcBef>
              <a:spcPct val="0"/>
            </a:spcBef>
            <a:spcAft>
              <a:spcPct val="15000"/>
            </a:spcAft>
            <a:buChar char="•"/>
          </a:pPr>
          <a:r>
            <a:rPr lang="en-US" sz="1600" kern="1200" dirty="0"/>
            <a:t>Survey/HIV testing</a:t>
          </a:r>
        </a:p>
        <a:p>
          <a:pPr marL="171450" lvl="1" indent="-171450" algn="l" defTabSz="711200">
            <a:lnSpc>
              <a:spcPct val="90000"/>
            </a:lnSpc>
            <a:spcBef>
              <a:spcPct val="0"/>
            </a:spcBef>
            <a:spcAft>
              <a:spcPct val="15000"/>
            </a:spcAft>
            <a:buChar char="•"/>
          </a:pPr>
          <a:r>
            <a:rPr lang="en-US" sz="1600" kern="1200" dirty="0"/>
            <a:t>Cohort study</a:t>
          </a:r>
        </a:p>
      </dsp:txBody>
      <dsp:txXfrm>
        <a:off x="3121818" y="3039051"/>
        <a:ext cx="2832497" cy="1050856"/>
      </dsp:txXfrm>
    </dsp:sp>
    <dsp:sp modelId="{CD516328-B038-4128-B124-0EF78CA639E0}">
      <dsp:nvSpPr>
        <dsp:cNvPr id="0" name=""/>
        <dsp:cNvSpPr/>
      </dsp:nvSpPr>
      <dsp:spPr>
        <a:xfrm>
          <a:off x="6237684" y="1087460"/>
          <a:ext cx="2832497" cy="1951590"/>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7BB3A65-457C-4B74-B215-A3F53F44F8DB}">
      <dsp:nvSpPr>
        <dsp:cNvPr id="0" name=""/>
        <dsp:cNvSpPr/>
      </dsp:nvSpPr>
      <dsp:spPr>
        <a:xfrm>
          <a:off x="6237684" y="303905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en-US" sz="2100" kern="1200" dirty="0"/>
            <a:t>Nanjing, China</a:t>
          </a:r>
        </a:p>
        <a:p>
          <a:pPr marL="171450" lvl="1" indent="-171450" algn="l" defTabSz="711200">
            <a:lnSpc>
              <a:spcPct val="90000"/>
            </a:lnSpc>
            <a:spcBef>
              <a:spcPct val="0"/>
            </a:spcBef>
            <a:spcAft>
              <a:spcPct val="15000"/>
            </a:spcAft>
            <a:buChar char="•"/>
          </a:pPr>
          <a:r>
            <a:rPr lang="en-US" sz="1600" kern="1200" dirty="0"/>
            <a:t>Survey/HIV testing</a:t>
          </a:r>
        </a:p>
      </dsp:txBody>
      <dsp:txXfrm>
        <a:off x="6237684" y="3039051"/>
        <a:ext cx="2832497" cy="1050856"/>
      </dsp:txXfrm>
    </dsp:sp>
    <dsp:sp modelId="{EF040D74-F307-418C-B0D2-408CC6DA11AC}">
      <dsp:nvSpPr>
        <dsp:cNvPr id="0" name=""/>
        <dsp:cNvSpPr/>
      </dsp:nvSpPr>
      <dsp:spPr>
        <a:xfrm>
          <a:off x="9353550" y="1087460"/>
          <a:ext cx="2832497" cy="1951590"/>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2000" r="-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460C828-0014-4B5C-852B-5488107F8A3D}">
      <dsp:nvSpPr>
        <dsp:cNvPr id="0" name=""/>
        <dsp:cNvSpPr/>
      </dsp:nvSpPr>
      <dsp:spPr>
        <a:xfrm>
          <a:off x="9353550" y="3039051"/>
          <a:ext cx="2832497" cy="10508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l" defTabSz="933450">
            <a:lnSpc>
              <a:spcPct val="90000"/>
            </a:lnSpc>
            <a:spcBef>
              <a:spcPct val="0"/>
            </a:spcBef>
            <a:spcAft>
              <a:spcPct val="35000"/>
            </a:spcAft>
            <a:buNone/>
          </a:pPr>
          <a:r>
            <a:rPr lang="en-US" sz="2100" kern="1200" dirty="0"/>
            <a:t>Windhoek, Namibia</a:t>
          </a:r>
        </a:p>
        <a:p>
          <a:pPr marL="171450" lvl="1" indent="-171450" algn="l" defTabSz="711200">
            <a:lnSpc>
              <a:spcPct val="90000"/>
            </a:lnSpc>
            <a:spcBef>
              <a:spcPct val="0"/>
            </a:spcBef>
            <a:spcAft>
              <a:spcPct val="15000"/>
            </a:spcAft>
            <a:buChar char="•"/>
          </a:pPr>
          <a:r>
            <a:rPr lang="en-US" sz="1600" kern="1200" dirty="0"/>
            <a:t>Qualitative interviews</a:t>
          </a:r>
        </a:p>
      </dsp:txBody>
      <dsp:txXfrm>
        <a:off x="9353550" y="3039051"/>
        <a:ext cx="2832497" cy="105085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0ECFEC-CD8F-4E89-99A6-0F8F1F50F516}">
      <dsp:nvSpPr>
        <dsp:cNvPr id="0" name=""/>
        <dsp:cNvSpPr/>
      </dsp:nvSpPr>
      <dsp:spPr>
        <a:xfrm>
          <a:off x="0" y="0"/>
          <a:ext cx="3007932" cy="3422683"/>
        </a:xfrm>
        <a:prstGeom prst="rect">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l" defTabSz="755650">
            <a:lnSpc>
              <a:spcPct val="90000"/>
            </a:lnSpc>
            <a:spcBef>
              <a:spcPct val="0"/>
            </a:spcBef>
            <a:spcAft>
              <a:spcPct val="35000"/>
            </a:spcAft>
            <a:buNone/>
          </a:pPr>
          <a:r>
            <a:rPr lang="en-US" sz="1700" b="0" i="0" kern="1200" dirty="0"/>
            <a:t>Establish a population-based cohort of trans women in San Francisco and São Paulo to measure HIV incidence</a:t>
          </a:r>
          <a:endParaRPr lang="en-US" sz="1700" kern="1200" dirty="0"/>
        </a:p>
      </dsp:txBody>
      <dsp:txXfrm>
        <a:off x="0" y="1300619"/>
        <a:ext cx="3007932" cy="2053609"/>
      </dsp:txXfrm>
    </dsp:sp>
    <dsp:sp modelId="{4E593E44-A0F7-43AC-91EA-6E5EC2B612FE}">
      <dsp:nvSpPr>
        <dsp:cNvPr id="0" name=""/>
        <dsp:cNvSpPr/>
      </dsp:nvSpPr>
      <dsp:spPr>
        <a:xfrm>
          <a:off x="990563" y="342268"/>
          <a:ext cx="1026804" cy="1026804"/>
        </a:xfrm>
        <a:prstGeom prst="ellips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0054" tIns="12700" rIns="8005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40935" y="492640"/>
        <a:ext cx="726060" cy="726060"/>
      </dsp:txXfrm>
    </dsp:sp>
    <dsp:sp modelId="{EBABAAFA-45F3-4347-86C2-8097C68D18D7}">
      <dsp:nvSpPr>
        <dsp:cNvPr id="0" name=""/>
        <dsp:cNvSpPr/>
      </dsp:nvSpPr>
      <dsp:spPr>
        <a:xfrm>
          <a:off x="0" y="3422611"/>
          <a:ext cx="3007932" cy="72"/>
        </a:xfrm>
        <a:prstGeom prst="rect">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3E50F8D3-4A7A-4920-B6B3-F9233A2C1390}">
      <dsp:nvSpPr>
        <dsp:cNvPr id="0" name=""/>
        <dsp:cNvSpPr/>
      </dsp:nvSpPr>
      <dsp:spPr>
        <a:xfrm>
          <a:off x="3308725" y="0"/>
          <a:ext cx="3007932" cy="3422683"/>
        </a:xfrm>
        <a:prstGeom prst="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l" defTabSz="755650">
            <a:lnSpc>
              <a:spcPct val="90000"/>
            </a:lnSpc>
            <a:spcBef>
              <a:spcPct val="0"/>
            </a:spcBef>
            <a:spcAft>
              <a:spcPct val="35000"/>
            </a:spcAft>
            <a:buNone/>
          </a:pPr>
          <a:r>
            <a:rPr lang="en-US" sz="1700" b="0" i="0" kern="1200"/>
            <a:t>To test hypotheses on social and biomedical gender transition events as causal factors in HIV acquisition among trans women</a:t>
          </a:r>
          <a:endParaRPr lang="en-US" sz="1700" kern="1200"/>
        </a:p>
      </dsp:txBody>
      <dsp:txXfrm>
        <a:off x="3308725" y="1300619"/>
        <a:ext cx="3007932" cy="2053609"/>
      </dsp:txXfrm>
    </dsp:sp>
    <dsp:sp modelId="{AAD530CE-5EAD-4CC8-BDB6-54382B7CB364}">
      <dsp:nvSpPr>
        <dsp:cNvPr id="0" name=""/>
        <dsp:cNvSpPr/>
      </dsp:nvSpPr>
      <dsp:spPr>
        <a:xfrm>
          <a:off x="4299289" y="342268"/>
          <a:ext cx="1026804" cy="1026804"/>
        </a:xfrm>
        <a:prstGeom prst="ellips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0054" tIns="12700" rIns="8005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4449661" y="492640"/>
        <a:ext cx="726060" cy="726060"/>
      </dsp:txXfrm>
    </dsp:sp>
    <dsp:sp modelId="{BCE7BF7F-E6B3-4149-BAAC-FD0F44008AED}">
      <dsp:nvSpPr>
        <dsp:cNvPr id="0" name=""/>
        <dsp:cNvSpPr/>
      </dsp:nvSpPr>
      <dsp:spPr>
        <a:xfrm>
          <a:off x="3308725" y="3422611"/>
          <a:ext cx="3007932" cy="72"/>
        </a:xfrm>
        <a:prstGeom prst="rect">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6752127E-BD59-498E-A46F-987310A7AB32}">
      <dsp:nvSpPr>
        <dsp:cNvPr id="0" name=""/>
        <dsp:cNvSpPr/>
      </dsp:nvSpPr>
      <dsp:spPr>
        <a:xfrm>
          <a:off x="6617450" y="0"/>
          <a:ext cx="3007932" cy="3422683"/>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510" tIns="330200" rIns="234510" bIns="330200" numCol="1" spcCol="1270" anchor="t" anchorCtr="0">
          <a:noAutofit/>
        </a:bodyPr>
        <a:lstStyle/>
        <a:p>
          <a:pPr marL="0" lvl="0" indent="0" algn="l" defTabSz="755650">
            <a:lnSpc>
              <a:spcPct val="90000"/>
            </a:lnSpc>
            <a:spcBef>
              <a:spcPct val="0"/>
            </a:spcBef>
            <a:spcAft>
              <a:spcPct val="35000"/>
            </a:spcAft>
            <a:buNone/>
          </a:pPr>
          <a:r>
            <a:rPr lang="en-US" sz="1700" b="0" i="0" kern="1200"/>
            <a:t>To initiate HIV prevention research for trans women in China and sub-Saharan Africa</a:t>
          </a:r>
          <a:endParaRPr lang="en-US" sz="1700" kern="1200"/>
        </a:p>
      </dsp:txBody>
      <dsp:txXfrm>
        <a:off x="6617450" y="1300619"/>
        <a:ext cx="3007932" cy="2053609"/>
      </dsp:txXfrm>
    </dsp:sp>
    <dsp:sp modelId="{24F23635-68FF-4F4E-8734-C6DA5692FF3E}">
      <dsp:nvSpPr>
        <dsp:cNvPr id="0" name=""/>
        <dsp:cNvSpPr/>
      </dsp:nvSpPr>
      <dsp:spPr>
        <a:xfrm>
          <a:off x="7608014" y="342268"/>
          <a:ext cx="1026804" cy="1026804"/>
        </a:xfrm>
        <a:prstGeom prst="ellipse">
          <a:avLst/>
        </a:prstGeom>
        <a:solidFill>
          <a:schemeClr val="accent6">
            <a:hueOff val="0"/>
            <a:satOff val="0"/>
            <a:lumOff val="0"/>
            <a:alphaOff val="0"/>
          </a:schemeClr>
        </a:solidFill>
        <a:ln w="25400" cap="flat" cmpd="sng" algn="ctr">
          <a:solidFill>
            <a:schemeClr val="accent6">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txBody>
        <a:bodyPr spcFirstLastPara="0" vert="horz" wrap="square" lIns="80054" tIns="12700" rIns="8005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7758386" y="492640"/>
        <a:ext cx="726060" cy="726060"/>
      </dsp:txXfrm>
    </dsp:sp>
    <dsp:sp modelId="{C0F4BD46-E573-491D-9F17-3E874F7731E1}">
      <dsp:nvSpPr>
        <dsp:cNvPr id="0" name=""/>
        <dsp:cNvSpPr/>
      </dsp:nvSpPr>
      <dsp:spPr>
        <a:xfrm>
          <a:off x="6617450" y="3422611"/>
          <a:ext cx="3007932" cy="72"/>
        </a:xfrm>
        <a:prstGeom prst="rect">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0A625521-94A0-460B-B873-2E433DA52D80}" type="datetimeFigureOut">
              <a:rPr lang="en-GB" smtClean="0"/>
              <a:t>22/07/2019</a:t>
            </a:fld>
            <a:endParaRPr lang="en-GB"/>
          </a:p>
        </p:txBody>
      </p:sp>
      <p:sp>
        <p:nvSpPr>
          <p:cNvPr id="4" name="Footer Placeholder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a:lvl1pPr>
          </a:lstStyle>
          <a:p>
            <a:fld id="{BDFDDCCF-4F6E-433A-B627-E700498FE5DF}" type="slidenum">
              <a:rPr lang="en-GB" smtClean="0"/>
              <a:t>‹#›</a:t>
            </a:fld>
            <a:endParaRPr lang="en-GB"/>
          </a:p>
        </p:txBody>
      </p:sp>
    </p:spTree>
    <p:extLst>
      <p:ext uri="{BB962C8B-B14F-4D97-AF65-F5344CB8AC3E}">
        <p14:creationId xmlns:p14="http://schemas.microsoft.com/office/powerpoint/2010/main" val="14269968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D9E4E10-6F61-7144-8877-287C6D3EA79F}" type="datetimeFigureOut">
              <a:rPr lang="en-US" smtClean="0"/>
              <a:t>7/22/19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CA639736-F6AF-2C4F-A242-FFE1CF2F897E}" type="slidenum">
              <a:rPr lang="en-US" smtClean="0"/>
              <a:t>‹#›</a:t>
            </a:fld>
            <a:endParaRPr lang="en-US"/>
          </a:p>
        </p:txBody>
      </p:sp>
    </p:spTree>
    <p:extLst>
      <p:ext uri="{BB962C8B-B14F-4D97-AF65-F5344CB8AC3E}">
        <p14:creationId xmlns:p14="http://schemas.microsoft.com/office/powerpoint/2010/main" val="2195223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39736-F6AF-2C4F-A242-FFE1CF2F897E}" type="slidenum">
              <a:rPr lang="en-US" smtClean="0"/>
              <a:t>1</a:t>
            </a:fld>
            <a:endParaRPr lang="en-US"/>
          </a:p>
        </p:txBody>
      </p:sp>
    </p:spTree>
    <p:extLst>
      <p:ext uri="{BB962C8B-B14F-4D97-AF65-F5344CB8AC3E}">
        <p14:creationId xmlns:p14="http://schemas.microsoft.com/office/powerpoint/2010/main" val="79293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66AFA19-AE19-42AD-AB44-EED19702FDC5}" type="slidenum">
              <a:rPr lang="en-US" smtClean="0"/>
              <a:t>4</a:t>
            </a:fld>
            <a:endParaRPr lang="en-US"/>
          </a:p>
        </p:txBody>
      </p:sp>
    </p:spTree>
    <p:extLst>
      <p:ext uri="{BB962C8B-B14F-4D97-AF65-F5344CB8AC3E}">
        <p14:creationId xmlns:p14="http://schemas.microsoft.com/office/powerpoint/2010/main" val="252709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A639736-F6AF-2C4F-A242-FFE1CF2F897E}" type="slidenum">
              <a:rPr lang="en-US" smtClean="0"/>
              <a:t>5</a:t>
            </a:fld>
            <a:endParaRPr lang="en-US"/>
          </a:p>
        </p:txBody>
      </p:sp>
    </p:spTree>
    <p:extLst>
      <p:ext uri="{BB962C8B-B14F-4D97-AF65-F5344CB8AC3E}">
        <p14:creationId xmlns:p14="http://schemas.microsoft.com/office/powerpoint/2010/main" val="603545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FA19-AE19-42AD-AB44-EED19702FDC5}" type="slidenum">
              <a:rPr lang="en-US" smtClean="0"/>
              <a:t>6</a:t>
            </a:fld>
            <a:endParaRPr lang="en-US"/>
          </a:p>
        </p:txBody>
      </p:sp>
    </p:spTree>
    <p:extLst>
      <p:ext uri="{BB962C8B-B14F-4D97-AF65-F5344CB8AC3E}">
        <p14:creationId xmlns:p14="http://schemas.microsoft.com/office/powerpoint/2010/main" val="3779107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research showed access not related to lower HIV risk but was related to less suicidal ideation and substance use</a:t>
            </a:r>
          </a:p>
        </p:txBody>
      </p:sp>
      <p:sp>
        <p:nvSpPr>
          <p:cNvPr id="4" name="Slide Number Placeholder 3"/>
          <p:cNvSpPr>
            <a:spLocks noGrp="1"/>
          </p:cNvSpPr>
          <p:nvPr>
            <p:ph type="sldNum" sz="quarter" idx="5"/>
          </p:nvPr>
        </p:nvSpPr>
        <p:spPr/>
        <p:txBody>
          <a:bodyPr/>
          <a:lstStyle/>
          <a:p>
            <a:fld id="{CA639736-F6AF-2C4F-A242-FFE1CF2F897E}" type="slidenum">
              <a:rPr lang="en-US" smtClean="0"/>
              <a:t>8</a:t>
            </a:fld>
            <a:endParaRPr lang="en-US"/>
          </a:p>
        </p:txBody>
      </p:sp>
    </p:spTree>
    <p:extLst>
      <p:ext uri="{BB962C8B-B14F-4D97-AF65-F5344CB8AC3E}">
        <p14:creationId xmlns:p14="http://schemas.microsoft.com/office/powerpoint/2010/main" val="485055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Mental health distress and substance use the most proximal risk factors for engagement in HIV risk behavior</a:t>
            </a:r>
          </a:p>
        </p:txBody>
      </p:sp>
      <p:sp>
        <p:nvSpPr>
          <p:cNvPr id="4" name="Slide Number Placeholder 3"/>
          <p:cNvSpPr>
            <a:spLocks noGrp="1"/>
          </p:cNvSpPr>
          <p:nvPr>
            <p:ph type="sldNum" sz="quarter" idx="5"/>
          </p:nvPr>
        </p:nvSpPr>
        <p:spPr/>
        <p:txBody>
          <a:bodyPr/>
          <a:lstStyle/>
          <a:p>
            <a:fld id="{CA639736-F6AF-2C4F-A242-FFE1CF2F897E}" type="slidenum">
              <a:rPr lang="en-US" smtClean="0"/>
              <a:t>9</a:t>
            </a:fld>
            <a:endParaRPr lang="en-US"/>
          </a:p>
        </p:txBody>
      </p:sp>
    </p:spTree>
    <p:extLst>
      <p:ext uri="{BB962C8B-B14F-4D97-AF65-F5344CB8AC3E}">
        <p14:creationId xmlns:p14="http://schemas.microsoft.com/office/powerpoint/2010/main" val="158192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66AFA19-AE19-42AD-AB44-EED19702FDC5}" type="slidenum">
              <a:rPr lang="en-US" smtClean="0"/>
              <a:t>17</a:t>
            </a:fld>
            <a:endParaRPr lang="en-US"/>
          </a:p>
        </p:txBody>
      </p:sp>
    </p:spTree>
    <p:extLst>
      <p:ext uri="{BB962C8B-B14F-4D97-AF65-F5344CB8AC3E}">
        <p14:creationId xmlns:p14="http://schemas.microsoft.com/office/powerpoint/2010/main" val="2771367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Title with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93306"/>
            <a:ext cx="12192000" cy="68580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750459" y="1600202"/>
            <a:ext cx="10691084" cy="4525963"/>
          </a:xfrm>
        </p:spPr>
        <p:txBody>
          <a:bodyPr vert="eaVert"/>
          <a:lstStyle>
            <a:lvl1pPr>
              <a:defRPr>
                <a:latin typeface="Raleway" panose="020B0503030101060003" pitchFamily="34" charset="0"/>
              </a:defRPr>
            </a:lvl1pPr>
            <a:lvl2pPr>
              <a:defRPr>
                <a:latin typeface="Raleway" panose="020B0503030101060003" pitchFamily="34" charset="0"/>
              </a:defRPr>
            </a:lvl2pPr>
            <a:lvl3pPr>
              <a:defRPr>
                <a:latin typeface="Raleway" panose="020B0503030101060003" pitchFamily="34" charset="0"/>
              </a:defRPr>
            </a:lvl3pPr>
            <a:lvl4pPr>
              <a:defRPr>
                <a:latin typeface="Raleway" panose="020B0503030101060003" pitchFamily="34" charset="0"/>
              </a:defRPr>
            </a:lvl4pPr>
            <a:lvl5pPr>
              <a:defRPr>
                <a:latin typeface="Raleway" panose="020B0503030101060003"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Franklin Gothic Book" panose="020B0503020102020204" pitchFamily="34" charset="0"/>
              </a:defRPr>
            </a:lvl1pPr>
            <a:lvl2pPr>
              <a:defRPr>
                <a:latin typeface="Franklin Gothic Book" panose="020B0503020102020204" pitchFamily="34" charset="0"/>
              </a:defRPr>
            </a:lvl2pPr>
            <a:lvl3pPr>
              <a:defRPr>
                <a:latin typeface="Franklin Gothic Book" panose="020B0503020102020204" pitchFamily="34" charset="0"/>
              </a:defRPr>
            </a:lvl3pPr>
            <a:lvl4pPr>
              <a:defRPr>
                <a:latin typeface="Franklin Gothic Book" panose="020B0503020102020204" pitchFamily="34" charset="0"/>
              </a:defRPr>
            </a:lvl4pPr>
            <a:lvl5pPr>
              <a:defRPr>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ctrTitle" hasCustomPrompt="1"/>
          </p:nvPr>
        </p:nvSpPr>
        <p:spPr>
          <a:xfrm>
            <a:off x="914400" y="2130427"/>
            <a:ext cx="10363200" cy="1470025"/>
          </a:xfrm>
        </p:spPr>
        <p:txBody>
          <a:bodyPr/>
          <a:lstStyle>
            <a:lvl1pPr>
              <a:defRPr b="1">
                <a:solidFill>
                  <a:srgbClr val="E8303B"/>
                </a:solidFill>
                <a:latin typeface="Franklin Gothic Book" panose="020B0503020102020204" pitchFamily="34" charset="0"/>
              </a:defRPr>
            </a:lvl1pPr>
          </a:lstStyle>
          <a:p>
            <a:r>
              <a:rPr lang="en-AU" dirty="0"/>
              <a:t>CLICK TO ENTER TITLE</a:t>
            </a:r>
            <a:endParaRPr lang="en-US" dirty="0"/>
          </a:p>
        </p:txBody>
      </p:sp>
      <p:sp>
        <p:nvSpPr>
          <p:cNvPr id="3" name="Subtitle 2"/>
          <p:cNvSpPr>
            <a:spLocks noGrp="1"/>
          </p:cNvSpPr>
          <p:nvPr>
            <p:ph type="subTitle" idx="1" hasCustomPrompt="1"/>
          </p:nvPr>
        </p:nvSpPr>
        <p:spPr>
          <a:xfrm>
            <a:off x="1828800" y="3886200"/>
            <a:ext cx="8534400" cy="1752600"/>
          </a:xfrm>
        </p:spPr>
        <p:txBody>
          <a:bodyPr>
            <a:normAutofit/>
          </a:bodyPr>
          <a:lstStyle>
            <a:lvl1pPr marL="0" indent="0" algn="ctr">
              <a:buNone/>
              <a:defRPr sz="2800">
                <a:solidFill>
                  <a:srgbClr val="383333"/>
                </a:solidFill>
                <a:latin typeface="Franklin Gothic Book" panose="020B05030201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dirty="0"/>
              <a:t>Click to enter presenter name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112416" y="108843"/>
            <a:ext cx="3967168" cy="191274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80" y="274639"/>
            <a:ext cx="10691040"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750480" y="1600202"/>
            <a:ext cx="10691040" cy="4525963"/>
          </a:xfrm>
        </p:spPr>
        <p:txBody>
          <a:bodyPr/>
          <a:lstStyle>
            <a:lvl1pPr>
              <a:defRPr>
                <a:solidFill>
                  <a:srgbClr val="383333"/>
                </a:solidFill>
                <a:latin typeface="Franklin Gothic Book" panose="020B0503020102020204" pitchFamily="34" charset="0"/>
              </a:defRPr>
            </a:lvl1pPr>
            <a:lvl2pPr>
              <a:defRPr>
                <a:solidFill>
                  <a:srgbClr val="383333"/>
                </a:solidFill>
                <a:latin typeface="Franklin Gothic Book" panose="020B0503020102020204" pitchFamily="34" charset="0"/>
              </a:defRPr>
            </a:lvl2pPr>
            <a:lvl3pPr>
              <a:defRPr>
                <a:solidFill>
                  <a:srgbClr val="383333"/>
                </a:solidFill>
                <a:latin typeface="Franklin Gothic Book" panose="020B0503020102020204" pitchFamily="34" charset="0"/>
              </a:defRPr>
            </a:lvl3pPr>
            <a:lvl4pPr>
              <a:defRPr>
                <a:solidFill>
                  <a:srgbClr val="383333"/>
                </a:solidFill>
                <a:latin typeface="Franklin Gothic Book" panose="020B0503020102020204" pitchFamily="34" charset="0"/>
              </a:defRPr>
            </a:lvl4pPr>
            <a:lvl5pPr>
              <a:defRPr>
                <a:solidFill>
                  <a:srgbClr val="383333"/>
                </a:solidFill>
                <a:latin typeface="Franklin Gothic Book" panose="020B05030201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914400" y="4406902"/>
            <a:ext cx="10363200" cy="1362075"/>
          </a:xfrm>
        </p:spPr>
        <p:txBody>
          <a:bodyPr anchor="t"/>
          <a:lstStyle>
            <a:lvl1pPr algn="l">
              <a:defRPr sz="4000" b="1" cap="all">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914400" y="2906713"/>
            <a:ext cx="10363200" cy="1500187"/>
          </a:xfrm>
        </p:spPr>
        <p:txBody>
          <a:bodyPr anchor="b"/>
          <a:lstStyle>
            <a:lvl1pPr marL="0" indent="0">
              <a:buNone/>
              <a:defRPr sz="2000">
                <a:solidFill>
                  <a:srgbClr val="383333"/>
                </a:solidFill>
                <a:latin typeface="Franklin Gothic Book" panose="020B05030201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563864" y="274639"/>
            <a:ext cx="11064273"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sz="half" idx="1"/>
          </p:nvPr>
        </p:nvSpPr>
        <p:spPr>
          <a:xfrm>
            <a:off x="563863" y="1600202"/>
            <a:ext cx="5115611" cy="4525963"/>
          </a:xfrm>
        </p:spPr>
        <p:txBody>
          <a:bodyPr/>
          <a:lstStyle>
            <a:lvl1pPr>
              <a:defRPr sz="2800">
                <a:latin typeface="Franklin Gothic Book" panose="020B0503020102020204" pitchFamily="34" charset="0"/>
              </a:defRPr>
            </a:lvl1pPr>
            <a:lvl2pPr>
              <a:defRPr sz="2400">
                <a:latin typeface="Franklin Gothic Book" panose="020B0503020102020204" pitchFamily="34" charset="0"/>
              </a:defRPr>
            </a:lvl2pPr>
            <a:lvl3pPr>
              <a:defRPr sz="2000">
                <a:latin typeface="Franklin Gothic Book" panose="020B0503020102020204" pitchFamily="34" charset="0"/>
              </a:defRPr>
            </a:lvl3pPr>
            <a:lvl4pPr>
              <a:defRPr sz="1800">
                <a:latin typeface="Franklin Gothic Book" panose="020B0503020102020204" pitchFamily="34" charset="0"/>
              </a:defRPr>
            </a:lvl4pPr>
            <a:lvl5pPr>
              <a:defRPr sz="1800">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43336" y="1600202"/>
            <a:ext cx="5384800" cy="4525963"/>
          </a:xfrm>
        </p:spPr>
        <p:txBody>
          <a:bodyPr/>
          <a:lstStyle>
            <a:lvl1pPr>
              <a:defRPr sz="2800">
                <a:solidFill>
                  <a:srgbClr val="383333"/>
                </a:solidFill>
                <a:latin typeface="Franklin Gothic Book" panose="020B0503020102020204" pitchFamily="34" charset="0"/>
              </a:defRPr>
            </a:lvl1pPr>
            <a:lvl2pPr>
              <a:defRPr sz="2400">
                <a:solidFill>
                  <a:srgbClr val="383333"/>
                </a:solidFill>
                <a:latin typeface="Franklin Gothic Book" panose="020B0503020102020204" pitchFamily="34" charset="0"/>
              </a:defRPr>
            </a:lvl2pPr>
            <a:lvl3pPr>
              <a:defRPr sz="2000">
                <a:solidFill>
                  <a:srgbClr val="383333"/>
                </a:solidFill>
                <a:latin typeface="Franklin Gothic Book" panose="020B0503020102020204" pitchFamily="34" charset="0"/>
              </a:defRPr>
            </a:lvl3pPr>
            <a:lvl4pPr>
              <a:defRPr sz="1800">
                <a:solidFill>
                  <a:srgbClr val="383333"/>
                </a:solidFill>
                <a:latin typeface="Franklin Gothic Book" panose="020B0503020102020204" pitchFamily="34" charset="0"/>
              </a:defRPr>
            </a:lvl4pPr>
            <a:lvl5pPr>
              <a:defRPr sz="1800">
                <a:solidFill>
                  <a:srgbClr val="383333"/>
                </a:solidFill>
                <a:latin typeface="Franklin Gothic Book" panose="020B0503020102020204" pitchFamily="34" charset="0"/>
              </a:defRPr>
            </a:lvl5pPr>
            <a:lvl6pPr>
              <a:defRPr sz="1800"/>
            </a:lvl6pPr>
            <a:lvl7pPr>
              <a:defRPr sz="1800"/>
            </a:lvl7pPr>
            <a:lvl8pPr>
              <a:defRPr sz="1800"/>
            </a:lvl8pPr>
            <a:lvl9pPr>
              <a:defRPr sz="18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sp>
        <p:nvSpPr>
          <p:cNvPr id="3" name="Text Placeholder 2"/>
          <p:cNvSpPr>
            <a:spLocks noGrp="1"/>
          </p:cNvSpPr>
          <p:nvPr>
            <p:ph type="body" idx="1"/>
          </p:nvPr>
        </p:nvSpPr>
        <p:spPr>
          <a:xfrm>
            <a:off x="757655" y="1535114"/>
            <a:ext cx="511772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757655" y="2174875"/>
            <a:ext cx="511772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05251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05251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50459" y="274639"/>
            <a:ext cx="10691084" cy="1143000"/>
          </a:xfrm>
        </p:spPr>
        <p:txBody>
          <a:bodyPr>
            <a:normAutofit/>
          </a:bodyPr>
          <a:lstStyle>
            <a:lvl1pPr>
              <a:defRPr sz="4000" b="1">
                <a:solidFill>
                  <a:srgbClr val="E8303B"/>
                </a:solidFill>
                <a:latin typeface="Franklin Gothic Book" panose="020B0503020102020204" pitchFamily="34" charset="0"/>
              </a:defRPr>
            </a:lvl1pPr>
          </a:lstStyle>
          <a:p>
            <a:r>
              <a:rPr lang="en-US" dirty="0"/>
              <a:t>CLICK TO EDIT MASTER TITLE STYLE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797297" y="273050"/>
            <a:ext cx="3729368" cy="1162051"/>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Content Placeholder 2"/>
          <p:cNvSpPr>
            <a:spLocks noGrp="1"/>
          </p:cNvSpPr>
          <p:nvPr>
            <p:ph idx="1"/>
          </p:nvPr>
        </p:nvSpPr>
        <p:spPr>
          <a:xfrm>
            <a:off x="4672671" y="273053"/>
            <a:ext cx="6815667" cy="5853113"/>
          </a:xfrm>
        </p:spPr>
        <p:txBody>
          <a:bodyPr/>
          <a:lstStyle>
            <a:lvl1pPr>
              <a:defRPr sz="3200">
                <a:solidFill>
                  <a:srgbClr val="383333"/>
                </a:solidFill>
                <a:latin typeface="Franklin Gothic Book" panose="020B0503020102020204" pitchFamily="34" charset="0"/>
              </a:defRPr>
            </a:lvl1pPr>
            <a:lvl2pPr>
              <a:defRPr sz="2800">
                <a:solidFill>
                  <a:srgbClr val="383333"/>
                </a:solidFill>
                <a:latin typeface="Franklin Gothic Book" panose="020B0503020102020204" pitchFamily="34" charset="0"/>
              </a:defRPr>
            </a:lvl2pPr>
            <a:lvl3pPr>
              <a:defRPr sz="2400">
                <a:solidFill>
                  <a:srgbClr val="383333"/>
                </a:solidFill>
                <a:latin typeface="Franklin Gothic Book" panose="020B0503020102020204" pitchFamily="34" charset="0"/>
              </a:defRPr>
            </a:lvl3pPr>
            <a:lvl4pPr>
              <a:defRPr sz="2000">
                <a:solidFill>
                  <a:srgbClr val="383333"/>
                </a:solidFill>
                <a:latin typeface="Franklin Gothic Book" panose="020B0503020102020204" pitchFamily="34" charset="0"/>
              </a:defRPr>
            </a:lvl4pPr>
            <a:lvl5pPr>
              <a:defRPr sz="2000">
                <a:solidFill>
                  <a:srgbClr val="383333"/>
                </a:solidFill>
                <a:latin typeface="Franklin Gothic Book" panose="020B0503020102020204" pitchFamily="34" charset="0"/>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97297" y="1435103"/>
            <a:ext cx="3729368" cy="46910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296" y="6111995"/>
            <a:ext cx="12347682" cy="746005"/>
          </a:xfrm>
          <a:prstGeom prst="rect">
            <a:avLst/>
          </a:prstGeom>
        </p:spPr>
      </p:pic>
      <p:sp>
        <p:nvSpPr>
          <p:cNvPr id="2" name="Title 1"/>
          <p:cNvSpPr>
            <a:spLocks noGrp="1"/>
          </p:cNvSpPr>
          <p:nvPr>
            <p:ph type="title" hasCustomPrompt="1"/>
          </p:nvPr>
        </p:nvSpPr>
        <p:spPr>
          <a:xfrm>
            <a:off x="2438400" y="4800601"/>
            <a:ext cx="7315200" cy="566739"/>
          </a:xfrm>
        </p:spPr>
        <p:txBody>
          <a:bodyPr anchor="b"/>
          <a:lstStyle>
            <a:lvl1pPr algn="l">
              <a:defRPr sz="2000" b="1">
                <a:solidFill>
                  <a:srgbClr val="E8303B"/>
                </a:solidFill>
                <a:latin typeface="Franklin Gothic Book" panose="020B0503020102020204" pitchFamily="34" charset="0"/>
              </a:defRPr>
            </a:lvl1pPr>
          </a:lstStyle>
          <a:p>
            <a:r>
              <a:rPr lang="en-US" dirty="0"/>
              <a:t>CLICK TO EDIT MASTER TITLE STYLE</a:t>
            </a:r>
          </a:p>
        </p:txBody>
      </p:sp>
      <p:sp>
        <p:nvSpPr>
          <p:cNvPr id="3" name="Picture Placeholder 2"/>
          <p:cNvSpPr>
            <a:spLocks noGrp="1"/>
          </p:cNvSpPr>
          <p:nvPr>
            <p:ph type="pic" idx="1"/>
          </p:nvPr>
        </p:nvSpPr>
        <p:spPr>
          <a:xfrm>
            <a:off x="2438400" y="612775"/>
            <a:ext cx="7315200" cy="4114800"/>
          </a:xfrm>
        </p:spPr>
        <p:txBody>
          <a:bodyPr/>
          <a:lstStyle>
            <a:lvl1pPr marL="0" indent="0">
              <a:buNone/>
              <a:defRPr sz="3200">
                <a:latin typeface="Franklin Gothic Book" panose="020B05030201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438400" y="5367339"/>
            <a:ext cx="7315200" cy="804863"/>
          </a:xfrm>
        </p:spPr>
        <p:txBody>
          <a:bodyPr/>
          <a:lstStyle>
            <a:lvl1pPr marL="0" indent="0">
              <a:buNone/>
              <a:defRPr sz="1400">
                <a:solidFill>
                  <a:srgbClr val="383333"/>
                </a:solidFill>
                <a:latin typeface="Franklin Gothic Book" panose="020B050302010202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Edit Master text styles</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30156" y="6111995"/>
            <a:ext cx="4331688" cy="846842"/>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2206DA-4705-844F-8F0B-F43945BCDB13}"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55"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8" r:id="rId10"/>
    <p:sldLayoutId id="2147483660" r:id="rId11"/>
  </p:sldLayoutIdLst>
  <p:txStyles>
    <p:titleStyle>
      <a:lvl1pPr algn="ctr" defTabSz="457200" rtl="0" eaLnBrk="1" latinLnBrk="0" hangingPunct="1">
        <a:spcBef>
          <a:spcPct val="0"/>
        </a:spcBef>
        <a:buNone/>
        <a:defRPr sz="4000" b="1" kern="1200">
          <a:solidFill>
            <a:srgbClr val="E8303B"/>
          </a:solidFill>
          <a:latin typeface="Franklin Gothic Book" panose="020B0503020102020204" pitchFamily="34" charset="0"/>
          <a:ea typeface="+mj-ea"/>
          <a:cs typeface="Arial" pitchFamily="34" charset="0"/>
        </a:defRPr>
      </a:lvl1pPr>
    </p:titleStyle>
    <p:body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erin.wilson@sfdph.org"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24F11328-F63D-F049-A1B6-2F1931ED553C}"/>
              </a:ext>
            </a:extLst>
          </p:cNvPr>
          <p:cNvGraphicFramePr>
            <a:graphicFrameLocks noGrp="1"/>
          </p:cNvGraphicFramePr>
          <p:nvPr>
            <p:ph idx="1"/>
            <p:extLst>
              <p:ext uri="{D42A27DB-BD31-4B8C-83A1-F6EECF244321}">
                <p14:modId xmlns:p14="http://schemas.microsoft.com/office/powerpoint/2010/main" val="2384414950"/>
              </p:ext>
            </p:extLst>
          </p:nvPr>
        </p:nvGraphicFramePr>
        <p:xfrm>
          <a:off x="526944" y="165735"/>
          <a:ext cx="9446236" cy="5158740"/>
        </p:xfrm>
        <a:graphic>
          <a:graphicData uri="http://schemas.openxmlformats.org/drawingml/2006/table">
            <a:tbl>
              <a:tblPr firstRow="1" bandRow="1">
                <a:tableStyleId>{2A488322-F2BA-4B5B-9748-0D474271808F}</a:tableStyleId>
              </a:tblPr>
              <a:tblGrid>
                <a:gridCol w="1779586">
                  <a:extLst>
                    <a:ext uri="{9D8B030D-6E8A-4147-A177-3AD203B41FA5}">
                      <a16:colId xmlns:a16="http://schemas.microsoft.com/office/drawing/2014/main" val="3916720989"/>
                    </a:ext>
                  </a:extLst>
                </a:gridCol>
                <a:gridCol w="576155">
                  <a:extLst>
                    <a:ext uri="{9D8B030D-6E8A-4147-A177-3AD203B41FA5}">
                      <a16:colId xmlns:a16="http://schemas.microsoft.com/office/drawing/2014/main" val="3841866781"/>
                    </a:ext>
                  </a:extLst>
                </a:gridCol>
                <a:gridCol w="1203431">
                  <a:extLst>
                    <a:ext uri="{9D8B030D-6E8A-4147-A177-3AD203B41FA5}">
                      <a16:colId xmlns:a16="http://schemas.microsoft.com/office/drawing/2014/main" val="2535827670"/>
                    </a:ext>
                  </a:extLst>
                </a:gridCol>
                <a:gridCol w="1779586">
                  <a:extLst>
                    <a:ext uri="{9D8B030D-6E8A-4147-A177-3AD203B41FA5}">
                      <a16:colId xmlns:a16="http://schemas.microsoft.com/office/drawing/2014/main" val="3605562280"/>
                    </a:ext>
                  </a:extLst>
                </a:gridCol>
                <a:gridCol w="274153">
                  <a:extLst>
                    <a:ext uri="{9D8B030D-6E8A-4147-A177-3AD203B41FA5}">
                      <a16:colId xmlns:a16="http://schemas.microsoft.com/office/drawing/2014/main" val="31887078"/>
                    </a:ext>
                  </a:extLst>
                </a:gridCol>
                <a:gridCol w="1438816">
                  <a:extLst>
                    <a:ext uri="{9D8B030D-6E8A-4147-A177-3AD203B41FA5}">
                      <a16:colId xmlns:a16="http://schemas.microsoft.com/office/drawing/2014/main" val="424308011"/>
                    </a:ext>
                  </a:extLst>
                </a:gridCol>
                <a:gridCol w="614923">
                  <a:extLst>
                    <a:ext uri="{9D8B030D-6E8A-4147-A177-3AD203B41FA5}">
                      <a16:colId xmlns:a16="http://schemas.microsoft.com/office/drawing/2014/main" val="261156931"/>
                    </a:ext>
                  </a:extLst>
                </a:gridCol>
                <a:gridCol w="1779586">
                  <a:extLst>
                    <a:ext uri="{9D8B030D-6E8A-4147-A177-3AD203B41FA5}">
                      <a16:colId xmlns:a16="http://schemas.microsoft.com/office/drawing/2014/main" val="1483629164"/>
                    </a:ext>
                  </a:extLst>
                </a:gridCol>
              </a:tblGrid>
              <a:tr h="0">
                <a:tc gridSpan="8">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500" u="none" strike="noStrike" dirty="0">
                          <a:effectLst/>
                        </a:rPr>
                        <a:t>Demographics, N=270</a:t>
                      </a:r>
                      <a:endParaRPr lang="en-US" sz="2500" b="0" i="1" u="none" strike="noStrike" dirty="0">
                        <a:solidFill>
                          <a:srgbClr val="000000"/>
                        </a:solidFill>
                        <a:effectLst/>
                        <a:latin typeface="Calibri" panose="020F0502020204030204" pitchFamily="34" charset="0"/>
                      </a:endParaRPr>
                    </a:p>
                  </a:txBody>
                  <a:tcPr/>
                </a:tc>
                <a:tc hMerge="1">
                  <a:txBody>
                    <a:bodyPr/>
                    <a:lstStyle/>
                    <a:p>
                      <a:endParaRPr lang="en-US" sz="2500" dirty="0"/>
                    </a:p>
                  </a:txBody>
                  <a:tcPr/>
                </a:tc>
                <a:tc hMerge="1">
                  <a:txBody>
                    <a:bodyPr/>
                    <a:lstStyle/>
                    <a:p>
                      <a:endParaRPr lang="en-US"/>
                    </a:p>
                  </a:txBody>
                  <a:tcPr/>
                </a:tc>
                <a:tc hMerge="1">
                  <a:txBody>
                    <a:bodyPr/>
                    <a:lstStyle/>
                    <a:p>
                      <a:endParaRPr lang="en-US" sz="2500" dirty="0"/>
                    </a:p>
                  </a:txBody>
                  <a:tcPr/>
                </a:tc>
                <a:tc hMerge="1">
                  <a:txBody>
                    <a:bodyPr/>
                    <a:lstStyle/>
                    <a:p>
                      <a:endParaRPr lang="en-US" sz="2500" dirty="0"/>
                    </a:p>
                  </a:txBody>
                  <a:tcPr/>
                </a:tc>
                <a:tc hMerge="1">
                  <a:txBody>
                    <a:bodyPr/>
                    <a:lstStyle/>
                    <a:p>
                      <a:endParaRPr lang="en-US" sz="2500" dirty="0"/>
                    </a:p>
                  </a:txBody>
                  <a:tcPr/>
                </a:tc>
                <a:tc hMerge="1">
                  <a:txBody>
                    <a:bodyPr/>
                    <a:lstStyle/>
                    <a:p>
                      <a:endParaRPr lang="en-US" sz="2500" dirty="0"/>
                    </a:p>
                  </a:txBody>
                  <a:tcPr/>
                </a:tc>
                <a:tc hMerge="1">
                  <a:txBody>
                    <a:bodyPr/>
                    <a:lstStyle/>
                    <a:p>
                      <a:endParaRPr lang="en-US" sz="2500" dirty="0"/>
                    </a:p>
                  </a:txBody>
                  <a:tcPr/>
                </a:tc>
                <a:extLst>
                  <a:ext uri="{0D108BD9-81ED-4DB2-BD59-A6C34878D82A}">
                    <a16:rowId xmlns:a16="http://schemas.microsoft.com/office/drawing/2014/main" val="892672431"/>
                  </a:ext>
                </a:extLst>
              </a:tr>
              <a:tr h="37084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500" u="none" strike="noStrike" dirty="0">
                          <a:effectLst/>
                        </a:rPr>
                        <a:t>N</a:t>
                      </a:r>
                      <a:endParaRPr lang="en-US" sz="25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2500" u="none" strike="noStrike" dirty="0">
                          <a:effectLst/>
                        </a:rPr>
                        <a:t>%</a:t>
                      </a:r>
                      <a:endParaRPr lang="en-US" sz="25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01939725"/>
                  </a:ext>
                </a:extLst>
              </a:tr>
              <a:tr h="370840">
                <a:tc gridSpan="3">
                  <a:txBody>
                    <a:bodyPr/>
                    <a:lstStyle/>
                    <a:p>
                      <a:pPr algn="l" fontAlgn="b"/>
                      <a:r>
                        <a:rPr lang="en-US" sz="2500" u="none" strike="noStrike">
                          <a:effectLst/>
                        </a:rPr>
                        <a:t>Total</a:t>
                      </a:r>
                      <a:endParaRPr lang="en-US" sz="2500" b="0" i="1"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pPr algn="l" fontAlgn="b"/>
                      <a:endParaRPr lang="en-US" sz="2500" b="0" i="1"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270</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100.0</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01192747"/>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2500" u="none" strike="noStrike" dirty="0">
                          <a:effectLst/>
                        </a:rPr>
                        <a:t>Gender identity</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03289244"/>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a:effectLst/>
                        </a:rPr>
                        <a:t>Woman or female</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dirty="0">
                          <a:effectLst/>
                        </a:rPr>
                        <a:t>Woman or female</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500" u="none" strike="noStrike">
                          <a:effectLst/>
                        </a:rPr>
                        <a:t>135</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50.0</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35886259"/>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dirty="0">
                          <a:effectLst/>
                        </a:rPr>
                        <a:t>Trans woman or trans female</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dirty="0">
                          <a:effectLst/>
                        </a:rPr>
                        <a:t>Trans woman or trans female</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500" u="none" strike="noStrike">
                          <a:effectLst/>
                        </a:rPr>
                        <a:t>100</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37.0</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36240896"/>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500" u="none" strike="noStrike" dirty="0">
                          <a:effectLst/>
                        </a:rPr>
                        <a:t>Other </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a:effectLst/>
                        </a:rPr>
                        <a:t>Other </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35</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13.0</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7422450"/>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2500" u="none" strike="noStrike" dirty="0">
                          <a:effectLst/>
                        </a:rPr>
                        <a:t>Race/ethnicity</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6926282"/>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a:effectLst/>
                        </a:rPr>
                        <a:t>Black/African American</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dirty="0">
                          <a:effectLst/>
                        </a:rPr>
                        <a:t>Black/African American</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500" u="none" strike="noStrike">
                          <a:effectLst/>
                        </a:rPr>
                        <a:t>80</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29.6</a:t>
                      </a:r>
                      <a:endParaRPr lang="en-US" sz="25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17295525"/>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a:effectLst/>
                        </a:rPr>
                        <a:t>Hispanic/Latinx</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dirty="0">
                          <a:effectLst/>
                        </a:rPr>
                        <a:t>Hispanic/Latinx</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r" fontAlgn="b"/>
                      <a:r>
                        <a:rPr lang="en-US" sz="2500" u="none" strike="noStrike">
                          <a:effectLst/>
                        </a:rPr>
                        <a:t>12</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43.7</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77280416"/>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500" u="none" strike="noStrike">
                          <a:effectLst/>
                        </a:rPr>
                        <a:t>Other </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a:effectLst/>
                        </a:rPr>
                        <a:t>Other </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60</a:t>
                      </a:r>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22.2</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35988669"/>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500" u="none" strike="noStrike" dirty="0">
                          <a:effectLst/>
                        </a:rPr>
                        <a:t>White</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r>
                        <a:rPr lang="en-US" sz="2500" u="none" strike="noStrike">
                          <a:effectLst/>
                        </a:rPr>
                        <a:t>White</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118</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4.4</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53967674"/>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a:effectLst/>
                        </a:rPr>
                        <a:t>Age, M &amp; SD</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35</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14.0</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06791123"/>
                  </a:ext>
                </a:extLst>
              </a:tr>
            </a:tbl>
          </a:graphicData>
        </a:graphic>
      </p:graphicFrame>
    </p:spTree>
    <p:extLst>
      <p:ext uri="{BB962C8B-B14F-4D97-AF65-F5344CB8AC3E}">
        <p14:creationId xmlns:p14="http://schemas.microsoft.com/office/powerpoint/2010/main" val="2762465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364E4-8093-4440-932A-B0DC6DE888B6}"/>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EDE8D5EC-0273-A54D-93A3-EE223B79D8D8}"/>
              </a:ext>
            </a:extLst>
          </p:cNvPr>
          <p:cNvGraphicFramePr>
            <a:graphicFrameLocks noGrp="1"/>
          </p:cNvGraphicFramePr>
          <p:nvPr>
            <p:ph idx="1"/>
            <p:extLst>
              <p:ext uri="{D42A27DB-BD31-4B8C-83A1-F6EECF244321}">
                <p14:modId xmlns:p14="http://schemas.microsoft.com/office/powerpoint/2010/main" val="3567319537"/>
              </p:ext>
            </p:extLst>
          </p:nvPr>
        </p:nvGraphicFramePr>
        <p:xfrm>
          <a:off x="750480" y="391332"/>
          <a:ext cx="10690632" cy="5429250"/>
        </p:xfrm>
        <a:graphic>
          <a:graphicData uri="http://schemas.openxmlformats.org/drawingml/2006/table">
            <a:tbl>
              <a:tblPr firstRow="1" bandRow="1">
                <a:tableStyleId>{2A488322-F2BA-4B5B-9748-0D474271808F}</a:tableStyleId>
              </a:tblPr>
              <a:tblGrid>
                <a:gridCol w="2481514">
                  <a:extLst>
                    <a:ext uri="{9D8B030D-6E8A-4147-A177-3AD203B41FA5}">
                      <a16:colId xmlns:a16="http://schemas.microsoft.com/office/drawing/2014/main" val="3379597467"/>
                    </a:ext>
                  </a:extLst>
                </a:gridCol>
                <a:gridCol w="2863802">
                  <a:extLst>
                    <a:ext uri="{9D8B030D-6E8A-4147-A177-3AD203B41FA5}">
                      <a16:colId xmlns:a16="http://schemas.microsoft.com/office/drawing/2014/main" val="1852847569"/>
                    </a:ext>
                  </a:extLst>
                </a:gridCol>
                <a:gridCol w="382288">
                  <a:extLst>
                    <a:ext uri="{9D8B030D-6E8A-4147-A177-3AD203B41FA5}">
                      <a16:colId xmlns:a16="http://schemas.microsoft.com/office/drawing/2014/main" val="4096457985"/>
                    </a:ext>
                  </a:extLst>
                </a:gridCol>
                <a:gridCol w="2481514">
                  <a:extLst>
                    <a:ext uri="{9D8B030D-6E8A-4147-A177-3AD203B41FA5}">
                      <a16:colId xmlns:a16="http://schemas.microsoft.com/office/drawing/2014/main" val="289751074"/>
                    </a:ext>
                  </a:extLst>
                </a:gridCol>
                <a:gridCol w="2481514">
                  <a:extLst>
                    <a:ext uri="{9D8B030D-6E8A-4147-A177-3AD203B41FA5}">
                      <a16:colId xmlns:a16="http://schemas.microsoft.com/office/drawing/2014/main" val="817974112"/>
                    </a:ext>
                  </a:extLst>
                </a:gridCol>
              </a:tblGrid>
              <a:tr h="370840">
                <a:tc>
                  <a:txBody>
                    <a:bodyPr/>
                    <a:lstStyle/>
                    <a:p>
                      <a:pPr algn="l" fontAlgn="b"/>
                      <a:r>
                        <a:rPr lang="en-US" sz="2500" b="0" i="0" u="none" strike="noStrike" dirty="0">
                          <a:solidFill>
                            <a:srgbClr val="000000"/>
                          </a:solidFill>
                          <a:effectLst/>
                          <a:latin typeface="Calibri" panose="020F0502020204030204" pitchFamily="34" charset="0"/>
                        </a:rPr>
                        <a:t>Education</a:t>
                      </a:r>
                    </a:p>
                  </a:txBody>
                  <a:tcPr marL="9525" marR="9525" marT="9525" marB="0" anchor="b"/>
                </a:tc>
                <a:tc gridSpan="2">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470545157"/>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effectLst/>
                        </a:rPr>
                        <a:t>Less than HS or HS Diploma/GED</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hMerge="1">
                  <a:txBody>
                    <a:bodyPr/>
                    <a:lstStyle/>
                    <a:p>
                      <a:endParaRPr lang="en-US"/>
                    </a:p>
                  </a:txBody>
                  <a:tcPr/>
                </a:tc>
                <a:tc>
                  <a:txBody>
                    <a:bodyPr/>
                    <a:lstStyle/>
                    <a:p>
                      <a:pPr algn="r" fontAlgn="b"/>
                      <a:r>
                        <a:rPr lang="en-US" sz="2500" u="none" strike="noStrike" dirty="0">
                          <a:effectLst/>
                        </a:rPr>
                        <a:t>95</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500" u="none" strike="noStrike" dirty="0">
                          <a:effectLst/>
                        </a:rPr>
                        <a:t>35.2</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771703674"/>
                  </a:ext>
                </a:extLst>
              </a:tr>
              <a:tr h="37084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effectLst/>
                        </a:rPr>
                        <a:t>Some college/technical degree</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2500" u="none" strike="noStrike" dirty="0">
                          <a:effectLst/>
                        </a:rPr>
                        <a:t>93</a:t>
                      </a:r>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34.4</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18965623"/>
                  </a:ext>
                </a:extLst>
              </a:tr>
              <a:tr h="37084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effectLst/>
                        </a:rPr>
                        <a:t>Bachelor's degree or higher</a:t>
                      </a:r>
                      <a:endParaRPr lang="en-US" sz="25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2500" u="none" strike="noStrike" dirty="0">
                          <a:effectLst/>
                        </a:rPr>
                        <a:t>82</a:t>
                      </a:r>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30.4</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50100125"/>
                  </a:ext>
                </a:extLst>
              </a:tr>
              <a:tr h="370840">
                <a:tc gridSpan="3">
                  <a:txBody>
                    <a:bodyPr/>
                    <a:lstStyle/>
                    <a:p>
                      <a:pPr algn="l" fontAlgn="b"/>
                      <a:r>
                        <a:rPr lang="en-US" sz="2500" u="none" strike="noStrike" dirty="0">
                          <a:effectLst/>
                        </a:rPr>
                        <a:t>Current housing situation</a:t>
                      </a:r>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3631974179"/>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500" u="none" strike="noStrike" dirty="0">
                          <a:effectLst/>
                        </a:rPr>
                        <a:t>Stable</a:t>
                      </a:r>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a:effectLst/>
                        </a:rPr>
                        <a:t>166</a:t>
                      </a:r>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61.5</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30574562"/>
                  </a:ext>
                </a:extLst>
              </a:tr>
              <a:tr h="37084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effectLst/>
                        </a:rPr>
                        <a:t>Unstable</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hMerge="1">
                  <a:txBody>
                    <a:bodyPr/>
                    <a:lstStyle/>
                    <a:p>
                      <a:endParaRPr lang="en-US"/>
                    </a:p>
                  </a:txBody>
                  <a:tcPr/>
                </a:tc>
                <a:tc>
                  <a:txBody>
                    <a:bodyPr/>
                    <a:lstStyle/>
                    <a:p>
                      <a:pPr algn="r" fontAlgn="b"/>
                      <a:r>
                        <a:rPr lang="en-US" sz="2500" u="none" strike="noStrike" dirty="0">
                          <a:effectLst/>
                        </a:rPr>
                        <a:t>104</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500" u="none" strike="noStrike" dirty="0">
                          <a:effectLst/>
                        </a:rPr>
                        <a:t>38.5</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004612561"/>
                  </a:ext>
                </a:extLst>
              </a:tr>
              <a:tr h="370840">
                <a:tc gridSpan="3">
                  <a:txBody>
                    <a:bodyPr/>
                    <a:lstStyle/>
                    <a:p>
                      <a:pPr algn="l" fontAlgn="b"/>
                      <a:r>
                        <a:rPr lang="en-US" sz="2500" u="none" strike="noStrike" dirty="0">
                          <a:effectLst/>
                        </a:rPr>
                        <a:t>Average annual income</a:t>
                      </a:r>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solidFill>
                      <a:schemeClr val="accent6"/>
                    </a:solidFill>
                  </a:tcPr>
                </a:tc>
                <a:extLst>
                  <a:ext uri="{0D108BD9-81ED-4DB2-BD59-A6C34878D82A}">
                    <a16:rowId xmlns:a16="http://schemas.microsoft.com/office/drawing/2014/main" val="3362284666"/>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a:effectLst/>
                        </a:rPr>
                        <a:t>Above poverty level</a:t>
                      </a:r>
                      <a:endParaRPr lang="en-US" sz="2500" b="0" i="0" u="none" strike="noStrike">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r" fontAlgn="b"/>
                      <a:r>
                        <a:rPr lang="en-US" sz="2500" u="none" strike="noStrike" dirty="0">
                          <a:effectLst/>
                        </a:rPr>
                        <a:t>82</a:t>
                      </a:r>
                      <a:endParaRPr lang="en-US" sz="25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500" u="none" strike="noStrike" dirty="0">
                          <a:effectLst/>
                        </a:rPr>
                        <a:t>30.4</a:t>
                      </a:r>
                      <a:endParaRPr lang="en-US" sz="25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6272206"/>
                  </a:ext>
                </a:extLst>
              </a:tr>
              <a:tr h="370840">
                <a:tc>
                  <a:txBody>
                    <a:bodyPr/>
                    <a:lstStyle/>
                    <a:p>
                      <a:pPr algn="l" fontAlgn="b"/>
                      <a:endParaRPr lang="en-US" sz="2500" b="0" i="0" u="none" strike="noStrike" dirty="0">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effectLst/>
                        </a:rPr>
                        <a:t>At or below poverty level</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hMerge="1">
                  <a:txBody>
                    <a:bodyPr/>
                    <a:lstStyle/>
                    <a:p>
                      <a:endParaRPr lang="en-US"/>
                    </a:p>
                  </a:txBody>
                  <a:tcPr/>
                </a:tc>
                <a:tc>
                  <a:txBody>
                    <a:bodyPr/>
                    <a:lstStyle/>
                    <a:p>
                      <a:pPr algn="r" fontAlgn="b"/>
                      <a:r>
                        <a:rPr lang="en-US" sz="2500" u="none" strike="noStrike" dirty="0">
                          <a:effectLst/>
                        </a:rPr>
                        <a:t>188</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tc>
                  <a:txBody>
                    <a:bodyPr/>
                    <a:lstStyle/>
                    <a:p>
                      <a:pPr algn="r" fontAlgn="b"/>
                      <a:r>
                        <a:rPr lang="en-US" sz="2500" u="none" strike="noStrike" dirty="0">
                          <a:effectLst/>
                        </a:rPr>
                        <a:t>69.6</a:t>
                      </a:r>
                      <a:endParaRPr lang="en-US" sz="2500" b="0" i="0" u="none" strike="noStrike" dirty="0">
                        <a:solidFill>
                          <a:srgbClr val="000000"/>
                        </a:solidFill>
                        <a:effectLst/>
                        <a:latin typeface="Calibri" panose="020F0502020204030204" pitchFamily="34" charset="0"/>
                      </a:endParaRPr>
                    </a:p>
                  </a:txBody>
                  <a:tcPr marL="9525" marR="9525" marT="9525" marB="0" anchor="b">
                    <a:solidFill>
                      <a:srgbClr val="FFFF00"/>
                    </a:solidFill>
                  </a:tcPr>
                </a:tc>
                <a:extLst>
                  <a:ext uri="{0D108BD9-81ED-4DB2-BD59-A6C34878D82A}">
                    <a16:rowId xmlns:a16="http://schemas.microsoft.com/office/drawing/2014/main" val="2009690894"/>
                  </a:ext>
                </a:extLst>
              </a:tr>
            </a:tbl>
          </a:graphicData>
        </a:graphic>
      </p:graphicFrame>
    </p:spTree>
    <p:extLst>
      <p:ext uri="{BB962C8B-B14F-4D97-AF65-F5344CB8AC3E}">
        <p14:creationId xmlns:p14="http://schemas.microsoft.com/office/powerpoint/2010/main" val="379176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9A4EE58-0690-FC44-AA67-D9D679B3488B}"/>
              </a:ext>
            </a:extLst>
          </p:cNvPr>
          <p:cNvGraphicFramePr>
            <a:graphicFrameLocks noGrp="1"/>
          </p:cNvGraphicFramePr>
          <p:nvPr>
            <p:ph idx="1"/>
            <p:extLst>
              <p:ext uri="{D42A27DB-BD31-4B8C-83A1-F6EECF244321}">
                <p14:modId xmlns:p14="http://schemas.microsoft.com/office/powerpoint/2010/main" val="4146507331"/>
              </p:ext>
            </p:extLst>
          </p:nvPr>
        </p:nvGraphicFramePr>
        <p:xfrm>
          <a:off x="719892" y="205352"/>
          <a:ext cx="6052869" cy="5869980"/>
        </p:xfrm>
        <a:graphic>
          <a:graphicData uri="http://schemas.openxmlformats.org/drawingml/2006/table">
            <a:tbl>
              <a:tblPr firstRow="1" bandRow="1">
                <a:tableStyleId>{2A488322-F2BA-4B5B-9748-0D474271808F}</a:tableStyleId>
              </a:tblPr>
              <a:tblGrid>
                <a:gridCol w="859669">
                  <a:extLst>
                    <a:ext uri="{9D8B030D-6E8A-4147-A177-3AD203B41FA5}">
                      <a16:colId xmlns:a16="http://schemas.microsoft.com/office/drawing/2014/main" val="1013584637"/>
                    </a:ext>
                  </a:extLst>
                </a:gridCol>
                <a:gridCol w="715492">
                  <a:extLst>
                    <a:ext uri="{9D8B030D-6E8A-4147-A177-3AD203B41FA5}">
                      <a16:colId xmlns:a16="http://schemas.microsoft.com/office/drawing/2014/main" val="3137942685"/>
                    </a:ext>
                  </a:extLst>
                </a:gridCol>
                <a:gridCol w="45156">
                  <a:extLst>
                    <a:ext uri="{9D8B030D-6E8A-4147-A177-3AD203B41FA5}">
                      <a16:colId xmlns:a16="http://schemas.microsoft.com/office/drawing/2014/main" val="1073860516"/>
                    </a:ext>
                  </a:extLst>
                </a:gridCol>
                <a:gridCol w="35480">
                  <a:extLst>
                    <a:ext uri="{9D8B030D-6E8A-4147-A177-3AD203B41FA5}">
                      <a16:colId xmlns:a16="http://schemas.microsoft.com/office/drawing/2014/main" val="1108453764"/>
                    </a:ext>
                  </a:extLst>
                </a:gridCol>
                <a:gridCol w="45156">
                  <a:extLst>
                    <a:ext uri="{9D8B030D-6E8A-4147-A177-3AD203B41FA5}">
                      <a16:colId xmlns:a16="http://schemas.microsoft.com/office/drawing/2014/main" val="3164242872"/>
                    </a:ext>
                  </a:extLst>
                </a:gridCol>
                <a:gridCol w="742048">
                  <a:extLst>
                    <a:ext uri="{9D8B030D-6E8A-4147-A177-3AD203B41FA5}">
                      <a16:colId xmlns:a16="http://schemas.microsoft.com/office/drawing/2014/main" val="1436864605"/>
                    </a:ext>
                  </a:extLst>
                </a:gridCol>
                <a:gridCol w="299145">
                  <a:extLst>
                    <a:ext uri="{9D8B030D-6E8A-4147-A177-3AD203B41FA5}">
                      <a16:colId xmlns:a16="http://schemas.microsoft.com/office/drawing/2014/main" val="1916699789"/>
                    </a:ext>
                  </a:extLst>
                </a:gridCol>
                <a:gridCol w="110211">
                  <a:extLst>
                    <a:ext uri="{9D8B030D-6E8A-4147-A177-3AD203B41FA5}">
                      <a16:colId xmlns:a16="http://schemas.microsoft.com/office/drawing/2014/main" val="2214424031"/>
                    </a:ext>
                  </a:extLst>
                </a:gridCol>
                <a:gridCol w="557110">
                  <a:extLst>
                    <a:ext uri="{9D8B030D-6E8A-4147-A177-3AD203B41FA5}">
                      <a16:colId xmlns:a16="http://schemas.microsoft.com/office/drawing/2014/main" val="2303578623"/>
                    </a:ext>
                  </a:extLst>
                </a:gridCol>
                <a:gridCol w="151390">
                  <a:extLst>
                    <a:ext uri="{9D8B030D-6E8A-4147-A177-3AD203B41FA5}">
                      <a16:colId xmlns:a16="http://schemas.microsoft.com/office/drawing/2014/main" val="2157169739"/>
                    </a:ext>
                  </a:extLst>
                </a:gridCol>
                <a:gridCol w="488078">
                  <a:extLst>
                    <a:ext uri="{9D8B030D-6E8A-4147-A177-3AD203B41FA5}">
                      <a16:colId xmlns:a16="http://schemas.microsoft.com/office/drawing/2014/main" val="3029098982"/>
                    </a:ext>
                  </a:extLst>
                </a:gridCol>
                <a:gridCol w="2003934">
                  <a:extLst>
                    <a:ext uri="{9D8B030D-6E8A-4147-A177-3AD203B41FA5}">
                      <a16:colId xmlns:a16="http://schemas.microsoft.com/office/drawing/2014/main" val="704838024"/>
                    </a:ext>
                  </a:extLst>
                </a:gridCol>
              </a:tblGrid>
              <a:tr h="391332">
                <a:tc gridSpan="12">
                  <a:txBody>
                    <a:bodyPr/>
                    <a:lstStyle/>
                    <a:p>
                      <a:pPr algn="l" fontAlgn="b"/>
                      <a:r>
                        <a:rPr lang="en-US" sz="2000" u="none" strike="noStrike" dirty="0">
                          <a:effectLst/>
                        </a:rPr>
                        <a:t>Gender-related surgeries and procedures</a:t>
                      </a:r>
                      <a:endParaRPr lang="en-US" sz="20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1"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1"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1"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1"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076007418"/>
                  </a:ext>
                </a:extLst>
              </a:tr>
              <a:tr h="391332">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Laser hair removal</a:t>
                      </a:r>
                      <a:endParaRPr lang="en-US" sz="2000" b="0"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112</a:t>
                      </a:r>
                      <a:endParaRPr lang="en-US" sz="2000" b="0"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41.5</a:t>
                      </a:r>
                      <a:endParaRPr lang="en-US" sz="20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78040879"/>
                  </a:ext>
                </a:extLst>
              </a:tr>
              <a:tr h="391332">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gridSpan="8">
                  <a:txBody>
                    <a:bodyPr/>
                    <a:lstStyle/>
                    <a:p>
                      <a:pPr algn="l" fontAlgn="b"/>
                      <a:r>
                        <a:rPr lang="en-US" sz="2000" u="none" strike="noStrike" dirty="0">
                          <a:effectLst/>
                        </a:rPr>
                        <a:t>Penectomy</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a:txBody>
                    <a:bodyPr/>
                    <a:lstStyle/>
                    <a:p>
                      <a:endParaRPr lang="en-US" sz="2000" dirty="0"/>
                    </a:p>
                  </a:txBody>
                  <a:tcPr marL="9525" marR="9525" marT="9525" marB="0" anchor="b"/>
                </a:tc>
                <a:tc>
                  <a:txBody>
                    <a:bodyPr/>
                    <a:lstStyle/>
                    <a:p>
                      <a:pPr algn="r" fontAlgn="b"/>
                      <a:r>
                        <a:rPr lang="en-US" sz="2000" u="none" strike="noStrike">
                          <a:effectLst/>
                        </a:rPr>
                        <a:t>2</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0.7</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94683118"/>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Orchiectomy</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8.5</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54674168"/>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r>
                        <a:rPr lang="en-US" sz="2000" u="none" strike="noStrike" dirty="0">
                          <a:effectLst/>
                        </a:rPr>
                        <a:t>Vaginoplasty</a:t>
                      </a:r>
                      <a:endParaRPr lang="en-US" sz="2000" b="0"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gridSpan="4">
                  <a:txBody>
                    <a:bodyPr/>
                    <a:lstStyle/>
                    <a:p>
                      <a:endParaRPr lang="en-US" sz="2000" dirty="0">
                        <a:solidFill>
                          <a:srgbClr val="C00000"/>
                        </a:solidFill>
                      </a:endParaRPr>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a:txBody>
                    <a:bodyPr/>
                    <a:lstStyle/>
                    <a:p>
                      <a:pPr algn="r" fontAlgn="b"/>
                      <a:r>
                        <a:rPr lang="en-US" sz="2000" u="none" strike="noStrike">
                          <a:effectLst/>
                        </a:rPr>
                        <a:t>36</a:t>
                      </a:r>
                      <a:endParaRPr lang="en-US" sz="2000" b="0" i="0" u="none" strike="noStrike">
                        <a:solidFill>
                          <a:srgbClr val="C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13.3</a:t>
                      </a:r>
                      <a:endParaRPr lang="en-US" sz="20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795950366"/>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Breast implants</a:t>
                      </a:r>
                      <a:endParaRPr lang="en-US" sz="2000" b="0"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45</a:t>
                      </a:r>
                      <a:endParaRPr lang="en-US" sz="20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16.7</a:t>
                      </a:r>
                      <a:endParaRPr lang="en-US" sz="20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65108955"/>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2000" u="none" strike="noStrike" dirty="0">
                          <a:effectLst/>
                        </a:rPr>
                        <a:t>FFS</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gridSpan="7">
                  <a:txBody>
                    <a:bodyPr/>
                    <a:lstStyle/>
                    <a:p>
                      <a:endParaRPr lang="en-US" sz="2000" dirty="0"/>
                    </a:p>
                  </a:txBody>
                  <a:tcPr marL="9525" marR="9525" marT="9525" marB="0" anchor="b"/>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a:txBody>
                    <a:bodyPr/>
                    <a:lstStyle/>
                    <a:p>
                      <a:pPr algn="r" fontAlgn="b"/>
                      <a:r>
                        <a:rPr lang="en-US" sz="2000" u="none" strike="noStrike">
                          <a:effectLst/>
                        </a:rPr>
                        <a:t>16</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5.9</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5457453"/>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Dermal fillers</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3</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1.1</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19643667"/>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6">
                  <a:txBody>
                    <a:bodyPr/>
                    <a:lstStyle/>
                    <a:p>
                      <a:pPr algn="l" fontAlgn="b"/>
                      <a:r>
                        <a:rPr lang="en-US" sz="2000" u="none" strike="noStrike" dirty="0">
                          <a:effectLst/>
                        </a:rPr>
                        <a:t>Electrolysis</a:t>
                      </a:r>
                      <a:endParaRPr lang="en-US" sz="2000" b="0" i="0" u="none" strike="noStrike" dirty="0">
                        <a:solidFill>
                          <a:srgbClr val="C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gridSpan="3">
                  <a:txBody>
                    <a:bodyPr/>
                    <a:lstStyle/>
                    <a:p>
                      <a:endParaRPr lang="en-US" sz="2000" dirty="0">
                        <a:solidFill>
                          <a:srgbClr val="C00000"/>
                        </a:solidFill>
                      </a:endParaRPr>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a:txBody>
                    <a:bodyPr/>
                    <a:lstStyle/>
                    <a:p>
                      <a:pPr algn="r" fontAlgn="b"/>
                      <a:r>
                        <a:rPr lang="en-US" sz="2000" u="none" strike="noStrike" dirty="0">
                          <a:effectLst/>
                        </a:rPr>
                        <a:t>66</a:t>
                      </a:r>
                      <a:endParaRPr lang="en-US" sz="2000" b="0" i="0" u="none" strike="noStrike" dirty="0">
                        <a:solidFill>
                          <a:srgbClr val="C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24.4</a:t>
                      </a:r>
                      <a:endParaRPr lang="en-US" sz="2000" b="0" i="0" u="none" strike="noStrike" dirty="0">
                        <a:solidFill>
                          <a:srgbClr val="C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71787679"/>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Voice surgery</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1.1</a:t>
                      </a:r>
                      <a:endParaRPr lang="en-US" sz="20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08797054"/>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Tracheal shave</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a:t>
                      </a:r>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3.0</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09215079"/>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7">
                  <a:txBody>
                    <a:bodyPr/>
                    <a:lstStyle/>
                    <a:p>
                      <a:pPr algn="l" fontAlgn="b"/>
                      <a:r>
                        <a:rPr lang="en-US" sz="2000" u="none" strike="noStrike" dirty="0">
                          <a:effectLst/>
                        </a:rPr>
                        <a:t>Fat transfer</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a:p>
                  </a:txBody>
                  <a:tcPr/>
                </a:tc>
                <a:tc hMerge="1">
                  <a:txBody>
                    <a:bodyPr/>
                    <a:lstStyle/>
                    <a:p>
                      <a:endParaRPr lang="en-US"/>
                    </a:p>
                  </a:txBody>
                  <a:tcPr/>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sz="2000" dirty="0"/>
                    </a:p>
                  </a:txBody>
                  <a:tcPr marL="9525" marR="9525" marT="9525" marB="0" anchor="b"/>
                </a:tc>
                <a:tc hMerge="1">
                  <a:txBody>
                    <a:bodyPr/>
                    <a:lstStyle/>
                    <a:p>
                      <a:endParaRPr lang="en-US" sz="2000" dirty="0"/>
                    </a:p>
                  </a:txBody>
                  <a:tcPr marL="9525" marR="9525" marT="9525" marB="0" anchor="b"/>
                </a:tc>
                <a:tc gridSpan="2">
                  <a:txBody>
                    <a:bodyPr/>
                    <a:lstStyle/>
                    <a:p>
                      <a:endParaRPr lang="en-US" sz="2000" dirty="0"/>
                    </a:p>
                  </a:txBody>
                  <a:tcPr marL="9525" marR="9525" marT="9525" marB="0" anchor="b"/>
                </a:tc>
                <a:tc hMerge="1">
                  <a:txBody>
                    <a:bodyPr/>
                    <a:lstStyle/>
                    <a:p>
                      <a:endParaRPr lang="en-US" sz="2000" dirty="0"/>
                    </a:p>
                  </a:txBody>
                  <a:tcPr marL="9525" marR="9525" marT="9525" marB="0" anchor="b"/>
                </a:tc>
                <a:tc>
                  <a:txBody>
                    <a:bodyPr/>
                    <a:lstStyle/>
                    <a:p>
                      <a:pPr algn="r" fontAlgn="b"/>
                      <a:r>
                        <a:rPr lang="en-US" sz="2000" u="none" strike="noStrike">
                          <a:effectLst/>
                        </a:rPr>
                        <a:t>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1.5</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9032731"/>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9">
                  <a:txBody>
                    <a:bodyPr/>
                    <a:lstStyle/>
                    <a:p>
                      <a:pPr algn="l" fontAlgn="b"/>
                      <a:r>
                        <a:rPr lang="en-US" sz="2000" u="none" strike="noStrike" dirty="0">
                          <a:effectLst/>
                        </a:rPr>
                        <a:t>Voice therapy</a:t>
                      </a:r>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7</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2.6</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4702216"/>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000" u="none" strike="noStrike">
                          <a:effectLst/>
                        </a:rPr>
                        <a:t>Other</a:t>
                      </a:r>
                      <a:endParaRPr lang="en-US" sz="20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5">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a:effectLst/>
                        </a:rPr>
                        <a:t>24</a:t>
                      </a:r>
                      <a:endParaRPr lang="en-US" sz="20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8.9</a:t>
                      </a:r>
                      <a:endParaRPr lang="en-US" sz="20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38144665"/>
                  </a:ext>
                </a:extLst>
              </a:tr>
              <a:tr h="391332">
                <a:tc>
                  <a:txBody>
                    <a:bodyPr/>
                    <a:lstStyle/>
                    <a:p>
                      <a:pPr algn="l" fontAlgn="b"/>
                      <a:endParaRPr lang="en-US" sz="20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000" u="none" strike="noStrike" dirty="0">
                          <a:effectLst/>
                        </a:rPr>
                        <a:t>None</a:t>
                      </a:r>
                      <a:endParaRPr lang="en-US" sz="2000" b="0" i="0" u="none" strike="noStrike" dirty="0">
                        <a:solidFill>
                          <a:srgbClr val="FF0000"/>
                        </a:solidFill>
                        <a:effectLst/>
                        <a:latin typeface="Calibri" panose="020F0502020204030204" pitchFamily="34" charset="0"/>
                      </a:endParaRPr>
                    </a:p>
                  </a:txBody>
                  <a:tcPr marL="9525" marR="9525" marT="9525" marB="0" anchor="b"/>
                </a:tc>
                <a:tc hMerge="1">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endParaRPr lang="en-US" sz="2000" b="0" i="0" u="none" strike="noStrike" dirty="0">
                        <a:solidFill>
                          <a:srgbClr val="FF0000"/>
                        </a:solidFill>
                        <a:effectLst/>
                        <a:latin typeface="Calibri" panose="020F0502020204030204" pitchFamily="34" charset="0"/>
                      </a:endParaRPr>
                    </a:p>
                  </a:txBody>
                  <a:tcPr marL="9525" marR="9525" marT="9525" marB="0" anchor="b"/>
                </a:tc>
                <a:tc gridSpan="5">
                  <a:txBody>
                    <a:bodyPr/>
                    <a:lstStyle/>
                    <a:p>
                      <a:pPr algn="l" fontAlgn="b"/>
                      <a:endParaRPr lang="en-US" sz="2000" b="0" i="0" u="none" strike="noStrike" dirty="0">
                        <a:solidFill>
                          <a:srgbClr val="FF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hMerge="1">
                  <a:txBody>
                    <a:bodyPr/>
                    <a:lstStyle/>
                    <a:p>
                      <a:pPr algn="l" fontAlgn="b"/>
                      <a:endParaRPr lang="en-US" sz="20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109</a:t>
                      </a:r>
                      <a:endParaRPr lang="en-US" sz="2000" b="0" i="0" u="none" strike="noStrike" dirty="0">
                        <a:solidFill>
                          <a:srgbClr val="FF0000"/>
                        </a:solidFill>
                        <a:effectLst/>
                        <a:latin typeface="Calibri" panose="020F0502020204030204" pitchFamily="34" charset="0"/>
                      </a:endParaRPr>
                    </a:p>
                  </a:txBody>
                  <a:tcPr marL="9525" marR="9525" marT="9525" marB="0" anchor="b"/>
                </a:tc>
                <a:tc>
                  <a:txBody>
                    <a:bodyPr/>
                    <a:lstStyle/>
                    <a:p>
                      <a:pPr algn="r" fontAlgn="b"/>
                      <a:r>
                        <a:rPr lang="en-US" sz="2000" u="none" strike="noStrike" dirty="0">
                          <a:effectLst/>
                        </a:rPr>
                        <a:t>40.4</a:t>
                      </a:r>
                      <a:endParaRPr lang="en-US" sz="20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8129525"/>
                  </a:ext>
                </a:extLst>
              </a:tr>
            </a:tbl>
          </a:graphicData>
        </a:graphic>
      </p:graphicFrame>
      <p:sp>
        <p:nvSpPr>
          <p:cNvPr id="5" name="TextBox 4">
            <a:extLst>
              <a:ext uri="{FF2B5EF4-FFF2-40B4-BE49-F238E27FC236}">
                <a16:creationId xmlns:a16="http://schemas.microsoft.com/office/drawing/2014/main" id="{0C4472F5-C387-194D-8850-C14292107D1A}"/>
              </a:ext>
            </a:extLst>
          </p:cNvPr>
          <p:cNvSpPr txBox="1"/>
          <p:nvPr/>
        </p:nvSpPr>
        <p:spPr>
          <a:xfrm>
            <a:off x="6881247" y="340963"/>
            <a:ext cx="5310753" cy="4247317"/>
          </a:xfrm>
          <a:prstGeom prst="rect">
            <a:avLst/>
          </a:prstGeom>
          <a:noFill/>
        </p:spPr>
        <p:txBody>
          <a:bodyPr wrap="square" rtlCol="0">
            <a:spAutoFit/>
          </a:bodyPr>
          <a:lstStyle/>
          <a:p>
            <a:r>
              <a:rPr lang="en-US" sz="3000" dirty="0"/>
              <a:t>Of those who have not had any procedure (n=109)</a:t>
            </a:r>
          </a:p>
          <a:p>
            <a:pPr marL="914400" lvl="1" indent="-457200">
              <a:buFont typeface="Arial" panose="020B0604020202020204" pitchFamily="34" charset="0"/>
              <a:buChar char="•"/>
            </a:pPr>
            <a:r>
              <a:rPr lang="en-US" sz="3000" dirty="0"/>
              <a:t>15% do not want any procedures</a:t>
            </a:r>
          </a:p>
          <a:p>
            <a:pPr marL="914400" lvl="1" indent="-457200">
              <a:buFont typeface="Arial" panose="020B0604020202020204" pitchFamily="34" charset="0"/>
              <a:buChar char="•"/>
            </a:pPr>
            <a:r>
              <a:rPr lang="en-US" sz="3000" dirty="0"/>
              <a:t>33% cannot pay for procedures</a:t>
            </a:r>
          </a:p>
          <a:p>
            <a:pPr marL="914400" lvl="1" indent="-457200">
              <a:buFont typeface="Arial" panose="020B0604020202020204" pitchFamily="34" charset="0"/>
              <a:buChar char="•"/>
            </a:pPr>
            <a:r>
              <a:rPr lang="en-US" sz="3000" dirty="0"/>
              <a:t>10% report unstable housing as a barrier to surgeries </a:t>
            </a:r>
          </a:p>
        </p:txBody>
      </p:sp>
    </p:spTree>
    <p:extLst>
      <p:ext uri="{BB962C8B-B14F-4D97-AF65-F5344CB8AC3E}">
        <p14:creationId xmlns:p14="http://schemas.microsoft.com/office/powerpoint/2010/main" val="365177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976B9-D16C-1443-B76E-55EEDDB587CB}"/>
              </a:ext>
            </a:extLst>
          </p:cNvPr>
          <p:cNvSpPr>
            <a:spLocks noGrp="1"/>
          </p:cNvSpPr>
          <p:nvPr>
            <p:ph type="title"/>
          </p:nvPr>
        </p:nvSpPr>
        <p:spPr/>
        <p:txBody>
          <a:bodyPr/>
          <a:lstStyle/>
          <a:p>
            <a:r>
              <a:rPr lang="en-US" dirty="0"/>
              <a:t>Considerable mental distress</a:t>
            </a:r>
          </a:p>
        </p:txBody>
      </p:sp>
      <p:graphicFrame>
        <p:nvGraphicFramePr>
          <p:cNvPr id="4" name="Content Placeholder 3">
            <a:extLst>
              <a:ext uri="{FF2B5EF4-FFF2-40B4-BE49-F238E27FC236}">
                <a16:creationId xmlns:a16="http://schemas.microsoft.com/office/drawing/2014/main" id="{4DB10727-DD8C-F84E-BFBB-32D598B4E354}"/>
              </a:ext>
            </a:extLst>
          </p:cNvPr>
          <p:cNvGraphicFramePr>
            <a:graphicFrameLocks noGrp="1"/>
          </p:cNvGraphicFramePr>
          <p:nvPr>
            <p:ph idx="1"/>
            <p:extLst>
              <p:ext uri="{D42A27DB-BD31-4B8C-83A1-F6EECF244321}">
                <p14:modId xmlns:p14="http://schemas.microsoft.com/office/powerpoint/2010/main" val="363504050"/>
              </p:ext>
            </p:extLst>
          </p:nvPr>
        </p:nvGraphicFramePr>
        <p:xfrm>
          <a:off x="750888" y="1600200"/>
          <a:ext cx="10690225" cy="3124200"/>
        </p:xfrm>
        <a:graphic>
          <a:graphicData uri="http://schemas.openxmlformats.org/drawingml/2006/table">
            <a:tbl>
              <a:tblPr firstRow="1" bandRow="1">
                <a:tableStyleId>{8A107856-5554-42FB-B03E-39F5DBC370BA}</a:tableStyleId>
              </a:tblPr>
              <a:tblGrid>
                <a:gridCol w="1527175">
                  <a:extLst>
                    <a:ext uri="{9D8B030D-6E8A-4147-A177-3AD203B41FA5}">
                      <a16:colId xmlns:a16="http://schemas.microsoft.com/office/drawing/2014/main" val="3437910811"/>
                    </a:ext>
                  </a:extLst>
                </a:gridCol>
                <a:gridCol w="1527175">
                  <a:extLst>
                    <a:ext uri="{9D8B030D-6E8A-4147-A177-3AD203B41FA5}">
                      <a16:colId xmlns:a16="http://schemas.microsoft.com/office/drawing/2014/main" val="1995623390"/>
                    </a:ext>
                  </a:extLst>
                </a:gridCol>
                <a:gridCol w="1527175">
                  <a:extLst>
                    <a:ext uri="{9D8B030D-6E8A-4147-A177-3AD203B41FA5}">
                      <a16:colId xmlns:a16="http://schemas.microsoft.com/office/drawing/2014/main" val="1266484929"/>
                    </a:ext>
                  </a:extLst>
                </a:gridCol>
                <a:gridCol w="1527175">
                  <a:extLst>
                    <a:ext uri="{9D8B030D-6E8A-4147-A177-3AD203B41FA5}">
                      <a16:colId xmlns:a16="http://schemas.microsoft.com/office/drawing/2014/main" val="3579663746"/>
                    </a:ext>
                  </a:extLst>
                </a:gridCol>
                <a:gridCol w="1527175">
                  <a:extLst>
                    <a:ext uri="{9D8B030D-6E8A-4147-A177-3AD203B41FA5}">
                      <a16:colId xmlns:a16="http://schemas.microsoft.com/office/drawing/2014/main" val="1793351077"/>
                    </a:ext>
                  </a:extLst>
                </a:gridCol>
                <a:gridCol w="1527175">
                  <a:extLst>
                    <a:ext uri="{9D8B030D-6E8A-4147-A177-3AD203B41FA5}">
                      <a16:colId xmlns:a16="http://schemas.microsoft.com/office/drawing/2014/main" val="710116763"/>
                    </a:ext>
                  </a:extLst>
                </a:gridCol>
                <a:gridCol w="1527175">
                  <a:extLst>
                    <a:ext uri="{9D8B030D-6E8A-4147-A177-3AD203B41FA5}">
                      <a16:colId xmlns:a16="http://schemas.microsoft.com/office/drawing/2014/main" val="3029862398"/>
                    </a:ext>
                  </a:extLst>
                </a:gridCol>
              </a:tblGrid>
              <a:tr h="370840">
                <a:tc gridSpan="5">
                  <a:txBody>
                    <a:bodyPr/>
                    <a:lstStyle/>
                    <a:p>
                      <a:pPr algn="l" fontAlgn="b"/>
                      <a:r>
                        <a:rPr lang="en-US" sz="2500" u="none" strike="noStrike" dirty="0">
                          <a:effectLst/>
                        </a:rPr>
                        <a:t>Mental and behavioral health outcomes</a:t>
                      </a:r>
                      <a:endParaRPr lang="en-US" sz="2500" b="0" i="1" u="none" strike="noStrike" dirty="0">
                        <a:solidFill>
                          <a:srgbClr val="00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25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ctr" fontAlgn="b"/>
                      <a:r>
                        <a:rPr lang="en-US" sz="2500" b="0" i="0" u="none" strike="noStrike" dirty="0">
                          <a:solidFill>
                            <a:srgbClr val="000000"/>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2306011212"/>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500" u="none" strike="noStrike" dirty="0">
                          <a:solidFill>
                            <a:schemeClr val="bg1">
                              <a:lumMod val="50000"/>
                            </a:schemeClr>
                          </a:solidFill>
                          <a:effectLst/>
                        </a:rPr>
                        <a:t>Depression</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chemeClr val="bg1">
                              <a:lumMod val="50000"/>
                            </a:schemeClr>
                          </a:solidFill>
                          <a:effectLst/>
                        </a:rPr>
                        <a:t>30</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a:solidFill>
                            <a:schemeClr val="bg1">
                              <a:lumMod val="50000"/>
                            </a:schemeClr>
                          </a:solidFill>
                          <a:effectLst/>
                        </a:rPr>
                        <a:t>11.1</a:t>
                      </a:r>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48959435"/>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a:solidFill>
                            <a:schemeClr val="bg1">
                              <a:lumMod val="50000"/>
                            </a:schemeClr>
                          </a:solidFill>
                          <a:effectLst/>
                        </a:rPr>
                        <a:t>PTSD</a:t>
                      </a:r>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chemeClr val="bg1">
                              <a:lumMod val="50000"/>
                            </a:schemeClr>
                          </a:solidFill>
                          <a:effectLst/>
                        </a:rPr>
                        <a:t>27</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a:solidFill>
                            <a:schemeClr val="bg1">
                              <a:lumMod val="50000"/>
                            </a:schemeClr>
                          </a:solidFill>
                          <a:effectLst/>
                        </a:rPr>
                        <a:t>10.0</a:t>
                      </a:r>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53569025"/>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2">
                  <a:txBody>
                    <a:bodyPr/>
                    <a:lstStyle/>
                    <a:p>
                      <a:pPr algn="l" fontAlgn="b"/>
                      <a:r>
                        <a:rPr lang="en-US" sz="2500" u="none" strike="noStrike">
                          <a:solidFill>
                            <a:schemeClr val="bg1">
                              <a:lumMod val="50000"/>
                            </a:schemeClr>
                          </a:solidFill>
                          <a:effectLst/>
                        </a:rPr>
                        <a:t>Anxiety</a:t>
                      </a:r>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l" fontAlgn="b"/>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chemeClr val="bg1">
                              <a:lumMod val="50000"/>
                            </a:schemeClr>
                          </a:solidFill>
                          <a:effectLst/>
                        </a:rPr>
                        <a:t>28</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a:solidFill>
                            <a:schemeClr val="bg1">
                              <a:lumMod val="50000"/>
                            </a:schemeClr>
                          </a:solidFill>
                          <a:effectLst/>
                        </a:rPr>
                        <a:t>10.4</a:t>
                      </a:r>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67997724"/>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4">
                  <a:txBody>
                    <a:bodyPr/>
                    <a:lstStyle/>
                    <a:p>
                      <a:pPr algn="l" fontAlgn="b"/>
                      <a:r>
                        <a:rPr lang="en-US" sz="2500" u="none" strike="noStrike" dirty="0">
                          <a:solidFill>
                            <a:schemeClr val="bg1">
                              <a:lumMod val="50000"/>
                            </a:schemeClr>
                          </a:solidFill>
                          <a:effectLst/>
                        </a:rPr>
                        <a:t>Psychological distress</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68454233"/>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gridSpan="2">
                  <a:txBody>
                    <a:bodyPr/>
                    <a:lstStyle/>
                    <a:p>
                      <a:pPr algn="l" fontAlgn="b"/>
                      <a:r>
                        <a:rPr lang="en-US" sz="2500" u="none" strike="noStrike" dirty="0">
                          <a:solidFill>
                            <a:schemeClr val="bg1">
                              <a:lumMod val="50000"/>
                            </a:schemeClr>
                          </a:solidFill>
                          <a:effectLst/>
                        </a:rPr>
                        <a:t>Well</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chemeClr val="bg1">
                              <a:lumMod val="50000"/>
                            </a:schemeClr>
                          </a:solidFill>
                          <a:effectLst/>
                        </a:rPr>
                        <a:t>57</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chemeClr val="bg1">
                              <a:lumMod val="50000"/>
                            </a:schemeClr>
                          </a:solidFill>
                          <a:effectLst/>
                        </a:rPr>
                        <a:t>21.1</a:t>
                      </a:r>
                      <a:endParaRPr lang="en-US" sz="2500" b="0" i="0" u="none" strike="noStrike" dirty="0">
                        <a:solidFill>
                          <a:schemeClr val="bg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2586459"/>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chemeClr val="bg1">
                            <a:lumMod val="50000"/>
                          </a:schemeClr>
                        </a:solidFill>
                        <a:effectLst/>
                        <a:latin typeface="Calibri" panose="020F0502020204030204" pitchFamily="34" charset="0"/>
                      </a:endParaRPr>
                    </a:p>
                  </a:txBody>
                  <a:tcPr marL="9525" marR="9525" marT="9525" marB="0" anchor="b"/>
                </a:tc>
                <a:tc gridSpan="3">
                  <a:txBody>
                    <a:bodyPr/>
                    <a:lstStyle/>
                    <a:p>
                      <a:pPr algn="l" fontAlgn="b"/>
                      <a:r>
                        <a:rPr lang="en-US" sz="2500" u="none" strike="noStrike" dirty="0">
                          <a:solidFill>
                            <a:srgbClr val="FF0000"/>
                          </a:solidFill>
                          <a:effectLst/>
                        </a:rPr>
                        <a:t>Mild/moderate</a:t>
                      </a:r>
                      <a:endParaRPr lang="en-US" sz="2500" b="0"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2500" u="none" strike="noStrike" dirty="0">
                          <a:solidFill>
                            <a:srgbClr val="FF0000"/>
                          </a:solidFill>
                          <a:effectLst/>
                        </a:rPr>
                        <a:t>119</a:t>
                      </a:r>
                      <a:endParaRPr lang="en-US" sz="2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rgbClr val="FF0000"/>
                          </a:solidFill>
                          <a:effectLst/>
                        </a:rPr>
                        <a:t>44.1</a:t>
                      </a:r>
                      <a:endParaRPr lang="en-US" sz="25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42825138"/>
                  </a:ext>
                </a:extLst>
              </a:tr>
              <a:tr h="370840">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2500" b="0" i="0" u="none" strike="noStrike">
                        <a:solidFill>
                          <a:srgbClr val="000000"/>
                        </a:solidFill>
                        <a:effectLst/>
                        <a:latin typeface="Calibri" panose="020F0502020204030204" pitchFamily="34" charset="0"/>
                      </a:endParaRPr>
                    </a:p>
                  </a:txBody>
                  <a:tcPr marL="9525" marR="9525" marT="9525" marB="0" anchor="b"/>
                </a:tc>
                <a:tc gridSpan="3">
                  <a:txBody>
                    <a:bodyPr/>
                    <a:lstStyle/>
                    <a:p>
                      <a:pPr algn="l" fontAlgn="b"/>
                      <a:r>
                        <a:rPr lang="en-US" sz="2500" u="none" strike="noStrike" dirty="0">
                          <a:solidFill>
                            <a:srgbClr val="FF0000"/>
                          </a:solidFill>
                          <a:effectLst/>
                        </a:rPr>
                        <a:t>Severe </a:t>
                      </a:r>
                      <a:endParaRPr lang="en-US" sz="2500" b="0" i="0" u="none" strike="noStrike" dirty="0">
                        <a:solidFill>
                          <a:srgbClr val="FF0000"/>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2500" u="none" strike="noStrike" dirty="0">
                          <a:solidFill>
                            <a:srgbClr val="FF0000"/>
                          </a:solidFill>
                          <a:effectLst/>
                        </a:rPr>
                        <a:t>91</a:t>
                      </a:r>
                      <a:endParaRPr lang="en-US" sz="2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500" u="none" strike="noStrike" dirty="0">
                          <a:solidFill>
                            <a:srgbClr val="FF0000"/>
                          </a:solidFill>
                          <a:effectLst/>
                        </a:rPr>
                        <a:t>33.7</a:t>
                      </a:r>
                      <a:endParaRPr lang="en-US" sz="2500" b="0" i="0" u="none" strike="noStrike" dirty="0">
                        <a:solidFill>
                          <a:srgbClr val="FF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229468590"/>
                  </a:ext>
                </a:extLst>
              </a:tr>
            </a:tbl>
          </a:graphicData>
        </a:graphic>
      </p:graphicFrame>
    </p:spTree>
    <p:extLst>
      <p:ext uri="{BB962C8B-B14F-4D97-AF65-F5344CB8AC3E}">
        <p14:creationId xmlns:p14="http://schemas.microsoft.com/office/powerpoint/2010/main" val="269642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8846E-5B1D-1545-B751-2A4D2D207014}"/>
              </a:ext>
            </a:extLst>
          </p:cNvPr>
          <p:cNvSpPr>
            <a:spLocks noGrp="1"/>
          </p:cNvSpPr>
          <p:nvPr>
            <p:ph type="title"/>
          </p:nvPr>
        </p:nvSpPr>
        <p:spPr/>
        <p:txBody>
          <a:bodyPr/>
          <a:lstStyle/>
          <a:p>
            <a:r>
              <a:rPr lang="en-US" dirty="0"/>
              <a:t>Significant substance use</a:t>
            </a:r>
          </a:p>
        </p:txBody>
      </p:sp>
      <p:graphicFrame>
        <p:nvGraphicFramePr>
          <p:cNvPr id="4" name="Content Placeholder 3">
            <a:extLst>
              <a:ext uri="{FF2B5EF4-FFF2-40B4-BE49-F238E27FC236}">
                <a16:creationId xmlns:a16="http://schemas.microsoft.com/office/drawing/2014/main" id="{ACAC07DC-9C32-DB4A-970C-7D39DDAF8CF4}"/>
              </a:ext>
            </a:extLst>
          </p:cNvPr>
          <p:cNvGraphicFramePr>
            <a:graphicFrameLocks noGrp="1"/>
          </p:cNvGraphicFramePr>
          <p:nvPr>
            <p:ph idx="1"/>
            <p:extLst>
              <p:ext uri="{D42A27DB-BD31-4B8C-83A1-F6EECF244321}">
                <p14:modId xmlns:p14="http://schemas.microsoft.com/office/powerpoint/2010/main" val="2944644421"/>
              </p:ext>
            </p:extLst>
          </p:nvPr>
        </p:nvGraphicFramePr>
        <p:xfrm>
          <a:off x="750888" y="1600200"/>
          <a:ext cx="9163050" cy="3905250"/>
        </p:xfrm>
        <a:graphic>
          <a:graphicData uri="http://schemas.openxmlformats.org/drawingml/2006/table">
            <a:tbl>
              <a:tblPr firstRow="1" bandRow="1">
                <a:tableStyleId>{8A107856-5554-42FB-B03E-39F5DBC370BA}</a:tableStyleId>
              </a:tblPr>
              <a:tblGrid>
                <a:gridCol w="1527175">
                  <a:extLst>
                    <a:ext uri="{9D8B030D-6E8A-4147-A177-3AD203B41FA5}">
                      <a16:colId xmlns:a16="http://schemas.microsoft.com/office/drawing/2014/main" val="633847590"/>
                    </a:ext>
                  </a:extLst>
                </a:gridCol>
                <a:gridCol w="1069571">
                  <a:extLst>
                    <a:ext uri="{9D8B030D-6E8A-4147-A177-3AD203B41FA5}">
                      <a16:colId xmlns:a16="http://schemas.microsoft.com/office/drawing/2014/main" val="2058830025"/>
                    </a:ext>
                  </a:extLst>
                </a:gridCol>
                <a:gridCol w="3511954">
                  <a:extLst>
                    <a:ext uri="{9D8B030D-6E8A-4147-A177-3AD203B41FA5}">
                      <a16:colId xmlns:a16="http://schemas.microsoft.com/office/drawing/2014/main" val="4249408809"/>
                    </a:ext>
                  </a:extLst>
                </a:gridCol>
                <a:gridCol w="1527175">
                  <a:extLst>
                    <a:ext uri="{9D8B030D-6E8A-4147-A177-3AD203B41FA5}">
                      <a16:colId xmlns:a16="http://schemas.microsoft.com/office/drawing/2014/main" val="3040021426"/>
                    </a:ext>
                  </a:extLst>
                </a:gridCol>
                <a:gridCol w="1527175">
                  <a:extLst>
                    <a:ext uri="{9D8B030D-6E8A-4147-A177-3AD203B41FA5}">
                      <a16:colId xmlns:a16="http://schemas.microsoft.com/office/drawing/2014/main" val="3794596176"/>
                    </a:ext>
                  </a:extLst>
                </a:gridCol>
              </a:tblGrid>
              <a:tr h="370840">
                <a:tc gridSpan="3">
                  <a:txBody>
                    <a:bodyPr/>
                    <a:lstStyle/>
                    <a:p>
                      <a:pPr algn="l" fontAlgn="b"/>
                      <a:r>
                        <a:rPr lang="en-US" sz="2500" b="0" i="1" u="none" strike="noStrike" dirty="0">
                          <a:solidFill>
                            <a:schemeClr val="bg1">
                              <a:lumMod val="65000"/>
                            </a:schemeClr>
                          </a:solidFill>
                          <a:effectLst/>
                          <a:latin typeface="Calibri" panose="020F0502020204030204" pitchFamily="34" charset="0"/>
                        </a:rPr>
                        <a:t>Substance use, last 12 months</a:t>
                      </a:r>
                    </a:p>
                  </a:txBody>
                  <a:tcPr marL="9525" marR="9525" marT="9525" marB="0" anchor="b"/>
                </a:tc>
                <a:tc hMerge="1">
                  <a:txBody>
                    <a:bodyPr/>
                    <a:lstStyle/>
                    <a:p>
                      <a:endParaRPr lang="en-US"/>
                    </a:p>
                  </a:txBody>
                  <a:tcPr/>
                </a:tc>
                <a:tc hMerge="1">
                  <a:txBody>
                    <a:bodyPr/>
                    <a:lstStyle/>
                    <a:p>
                      <a:endParaRPr lang="en-US"/>
                    </a:p>
                  </a:txBody>
                  <a:tcPr/>
                </a:tc>
                <a:tc>
                  <a:txBody>
                    <a:bodyPr/>
                    <a:lstStyle/>
                    <a:p>
                      <a:pPr algn="ctr" fontAlgn="b"/>
                      <a:r>
                        <a:rPr lang="en-US" sz="2500" b="0" i="0" u="none" strike="noStrike" dirty="0">
                          <a:solidFill>
                            <a:srgbClr val="000000"/>
                          </a:solidFill>
                          <a:effectLst/>
                          <a:latin typeface="Calibri" panose="020F0502020204030204" pitchFamily="34" charset="0"/>
                        </a:rPr>
                        <a:t>N</a:t>
                      </a:r>
                    </a:p>
                  </a:txBody>
                  <a:tcPr marL="9525" marR="9525" marT="9525" marB="0" anchor="b"/>
                </a:tc>
                <a:tc>
                  <a:txBody>
                    <a:bodyPr/>
                    <a:lstStyle/>
                    <a:p>
                      <a:pPr algn="ctr" fontAlgn="b"/>
                      <a:r>
                        <a:rPr lang="en-US" sz="2500" b="0" i="0" u="none" strike="noStrike" dirty="0">
                          <a:solidFill>
                            <a:srgbClr val="000000"/>
                          </a:solidFill>
                          <a:effectLst/>
                          <a:latin typeface="Calibri" panose="020F0502020204030204" pitchFamily="34" charset="0"/>
                        </a:rPr>
                        <a:t>%</a:t>
                      </a:r>
                    </a:p>
                  </a:txBody>
                  <a:tcPr marL="9525" marR="9525" marT="9525" marB="0" anchor="b"/>
                </a:tc>
                <a:extLst>
                  <a:ext uri="{0D108BD9-81ED-4DB2-BD59-A6C34878D82A}">
                    <a16:rowId xmlns:a16="http://schemas.microsoft.com/office/drawing/2014/main" val="880123540"/>
                  </a:ext>
                </a:extLst>
              </a:tr>
              <a:tr h="370840">
                <a:tc>
                  <a:txBody>
                    <a:bodyPr/>
                    <a:lstStyle/>
                    <a:p>
                      <a:pPr algn="l" fontAlgn="b"/>
                      <a:endParaRPr lang="en-US" sz="2500" b="0" i="0" u="none" strike="noStrike" dirty="0">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rgbClr val="FF0000"/>
                          </a:solidFill>
                          <a:effectLst/>
                          <a:latin typeface="Calibri" panose="020F0502020204030204" pitchFamily="34" charset="0"/>
                        </a:rPr>
                        <a:t>Binge drank</a:t>
                      </a:r>
                    </a:p>
                  </a:txBody>
                  <a:tcPr marL="9525" marR="9525" marT="9525" marB="0" anchor="b"/>
                </a:tc>
                <a:tc hMerge="1">
                  <a:txBody>
                    <a:bodyPr/>
                    <a:lstStyle/>
                    <a:p>
                      <a:endParaRPr lang="en-US"/>
                    </a:p>
                  </a:txBody>
                  <a:tcPr/>
                </a:tc>
                <a:tc>
                  <a:txBody>
                    <a:bodyPr/>
                    <a:lstStyle/>
                    <a:p>
                      <a:pPr algn="ctr" fontAlgn="b"/>
                      <a:r>
                        <a:rPr lang="en-US" sz="2500" b="0" i="0" u="none" strike="noStrike" dirty="0">
                          <a:solidFill>
                            <a:srgbClr val="FF0000"/>
                          </a:solidFill>
                          <a:effectLst/>
                          <a:latin typeface="Calibri" panose="020F0502020204030204" pitchFamily="34" charset="0"/>
                        </a:rPr>
                        <a:t>113</a:t>
                      </a:r>
                    </a:p>
                  </a:txBody>
                  <a:tcPr marL="9525" marR="9525" marT="9525" marB="0" anchor="b"/>
                </a:tc>
                <a:tc>
                  <a:txBody>
                    <a:bodyPr/>
                    <a:lstStyle/>
                    <a:p>
                      <a:pPr algn="ctr" fontAlgn="b"/>
                      <a:r>
                        <a:rPr lang="en-US" sz="2500" b="0" i="0" u="none" strike="noStrike" dirty="0">
                          <a:solidFill>
                            <a:srgbClr val="FF0000"/>
                          </a:solidFill>
                          <a:effectLst/>
                          <a:latin typeface="Calibri" panose="020F0502020204030204" pitchFamily="34" charset="0"/>
                        </a:rPr>
                        <a:t>41.9</a:t>
                      </a:r>
                    </a:p>
                  </a:txBody>
                  <a:tcPr marL="9525" marR="9525" marT="9525" marB="0" anchor="b"/>
                </a:tc>
                <a:extLst>
                  <a:ext uri="{0D108BD9-81ED-4DB2-BD59-A6C34878D82A}">
                    <a16:rowId xmlns:a16="http://schemas.microsoft.com/office/drawing/2014/main" val="2110285884"/>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rgbClr val="FF0000"/>
                          </a:solidFill>
                          <a:effectLst/>
                          <a:latin typeface="Calibri" panose="020F0502020204030204" pitchFamily="34" charset="0"/>
                        </a:rPr>
                        <a:t>Meth use</a:t>
                      </a:r>
                    </a:p>
                  </a:txBody>
                  <a:tcPr marL="9525" marR="9525" marT="9525" marB="0" anchor="b"/>
                </a:tc>
                <a:tc hMerge="1">
                  <a:txBody>
                    <a:bodyPr/>
                    <a:lstStyle/>
                    <a:p>
                      <a:endParaRPr lang="en-US"/>
                    </a:p>
                  </a:txBody>
                  <a:tcPr/>
                </a:tc>
                <a:tc>
                  <a:txBody>
                    <a:bodyPr/>
                    <a:lstStyle/>
                    <a:p>
                      <a:pPr algn="ctr" fontAlgn="b"/>
                      <a:r>
                        <a:rPr lang="en-US" sz="2500" b="0" i="0" u="none" strike="noStrike">
                          <a:solidFill>
                            <a:srgbClr val="FF0000"/>
                          </a:solidFill>
                          <a:effectLst/>
                          <a:latin typeface="Calibri" panose="020F0502020204030204" pitchFamily="34" charset="0"/>
                        </a:rPr>
                        <a:t>45</a:t>
                      </a:r>
                    </a:p>
                  </a:txBody>
                  <a:tcPr marL="9525" marR="9525" marT="9525" marB="0" anchor="b"/>
                </a:tc>
                <a:tc>
                  <a:txBody>
                    <a:bodyPr/>
                    <a:lstStyle/>
                    <a:p>
                      <a:pPr algn="ctr" fontAlgn="b"/>
                      <a:r>
                        <a:rPr lang="en-US" sz="2500" b="0" i="0" u="none" strike="noStrike" dirty="0">
                          <a:solidFill>
                            <a:srgbClr val="FF0000"/>
                          </a:solidFill>
                          <a:effectLst/>
                          <a:latin typeface="Calibri" panose="020F0502020204030204" pitchFamily="34" charset="0"/>
                        </a:rPr>
                        <a:t>16.7</a:t>
                      </a:r>
                    </a:p>
                  </a:txBody>
                  <a:tcPr marL="9525" marR="9525" marT="9525" marB="0" anchor="b"/>
                </a:tc>
                <a:extLst>
                  <a:ext uri="{0D108BD9-81ED-4DB2-BD59-A6C34878D82A}">
                    <a16:rowId xmlns:a16="http://schemas.microsoft.com/office/drawing/2014/main" val="3436308874"/>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chemeClr val="bg1">
                              <a:lumMod val="65000"/>
                            </a:schemeClr>
                          </a:solidFill>
                          <a:effectLst/>
                          <a:latin typeface="Calibri" panose="020F0502020204030204" pitchFamily="34" charset="0"/>
                        </a:rPr>
                        <a:t>Crack use</a:t>
                      </a:r>
                    </a:p>
                  </a:txBody>
                  <a:tcPr marL="9525" marR="9525" marT="9525" marB="0" anchor="b"/>
                </a:tc>
                <a:tc hMerge="1">
                  <a:txBody>
                    <a:bodyPr/>
                    <a:lstStyle/>
                    <a:p>
                      <a:endParaRPr lang="en-US"/>
                    </a:p>
                  </a:txBody>
                  <a:tcPr/>
                </a:tc>
                <a:tc>
                  <a:txBody>
                    <a:bodyPr/>
                    <a:lstStyle/>
                    <a:p>
                      <a:pPr algn="ctr" fontAlgn="b"/>
                      <a:r>
                        <a:rPr lang="en-US" sz="2500" b="0" i="0" u="none" strike="noStrike" dirty="0">
                          <a:solidFill>
                            <a:schemeClr val="bg1">
                              <a:lumMod val="65000"/>
                            </a:schemeClr>
                          </a:solidFill>
                          <a:effectLst/>
                          <a:latin typeface="Calibri" panose="020F0502020204030204" pitchFamily="34" charset="0"/>
                        </a:rPr>
                        <a:t>18</a:t>
                      </a:r>
                    </a:p>
                  </a:txBody>
                  <a:tcPr marL="9525" marR="9525" marT="9525" marB="0" anchor="b"/>
                </a:tc>
                <a:tc>
                  <a:txBody>
                    <a:bodyPr/>
                    <a:lstStyle/>
                    <a:p>
                      <a:pPr algn="ctr" fontAlgn="b"/>
                      <a:r>
                        <a:rPr lang="en-US" sz="2500" b="0" i="0" u="none" strike="noStrike" dirty="0">
                          <a:solidFill>
                            <a:schemeClr val="bg1">
                              <a:lumMod val="65000"/>
                            </a:schemeClr>
                          </a:solidFill>
                          <a:effectLst/>
                          <a:latin typeface="Calibri" panose="020F0502020204030204" pitchFamily="34" charset="0"/>
                        </a:rPr>
                        <a:t>6.7</a:t>
                      </a:r>
                    </a:p>
                  </a:txBody>
                  <a:tcPr marL="9525" marR="9525" marT="9525" marB="0" anchor="b"/>
                </a:tc>
                <a:extLst>
                  <a:ext uri="{0D108BD9-81ED-4DB2-BD59-A6C34878D82A}">
                    <a16:rowId xmlns:a16="http://schemas.microsoft.com/office/drawing/2014/main" val="1977321751"/>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chemeClr val="bg1">
                              <a:lumMod val="65000"/>
                            </a:schemeClr>
                          </a:solidFill>
                          <a:effectLst/>
                          <a:latin typeface="Calibri" panose="020F0502020204030204" pitchFamily="34" charset="0"/>
                        </a:rPr>
                        <a:t>Painkillers</a:t>
                      </a:r>
                    </a:p>
                  </a:txBody>
                  <a:tcPr marL="9525" marR="9525" marT="9525" marB="0" anchor="b"/>
                </a:tc>
                <a:tc hMerge="1">
                  <a:txBody>
                    <a:bodyPr/>
                    <a:lstStyle/>
                    <a:p>
                      <a:endParaRPr lang="en-US"/>
                    </a:p>
                  </a:txBody>
                  <a:tcPr/>
                </a:tc>
                <a:tc>
                  <a:txBody>
                    <a:bodyPr/>
                    <a:lstStyle/>
                    <a:p>
                      <a:pPr algn="ctr" fontAlgn="b"/>
                      <a:r>
                        <a:rPr lang="en-US" sz="2500" b="0" i="0" u="none" strike="noStrike" dirty="0">
                          <a:solidFill>
                            <a:schemeClr val="bg1">
                              <a:lumMod val="65000"/>
                            </a:schemeClr>
                          </a:solidFill>
                          <a:effectLst/>
                          <a:latin typeface="Calibri" panose="020F0502020204030204" pitchFamily="34" charset="0"/>
                        </a:rPr>
                        <a:t>20</a:t>
                      </a:r>
                    </a:p>
                  </a:txBody>
                  <a:tcPr marL="9525" marR="9525" marT="9525" marB="0" anchor="b"/>
                </a:tc>
                <a:tc>
                  <a:txBody>
                    <a:bodyPr/>
                    <a:lstStyle/>
                    <a:p>
                      <a:pPr algn="ctr" fontAlgn="b"/>
                      <a:r>
                        <a:rPr lang="en-US" sz="2500" b="0" i="0" u="none" strike="noStrike">
                          <a:solidFill>
                            <a:schemeClr val="bg1">
                              <a:lumMod val="65000"/>
                            </a:schemeClr>
                          </a:solidFill>
                          <a:effectLst/>
                          <a:latin typeface="Calibri" panose="020F0502020204030204" pitchFamily="34" charset="0"/>
                        </a:rPr>
                        <a:t>7.4</a:t>
                      </a:r>
                    </a:p>
                  </a:txBody>
                  <a:tcPr marL="9525" marR="9525" marT="9525" marB="0" anchor="b"/>
                </a:tc>
                <a:extLst>
                  <a:ext uri="{0D108BD9-81ED-4DB2-BD59-A6C34878D82A}">
                    <a16:rowId xmlns:a16="http://schemas.microsoft.com/office/drawing/2014/main" val="325817347"/>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a:txBody>
                    <a:bodyPr/>
                    <a:lstStyle/>
                    <a:p>
                      <a:pPr algn="l" fontAlgn="b"/>
                      <a:r>
                        <a:rPr lang="en-US" sz="2500" b="0" i="0" u="none" strike="noStrike" dirty="0">
                          <a:solidFill>
                            <a:srgbClr val="FF0000"/>
                          </a:solidFill>
                          <a:effectLst/>
                          <a:latin typeface="Calibri" panose="020F0502020204030204" pitchFamily="34" charset="0"/>
                        </a:rPr>
                        <a:t>Ecstasy</a:t>
                      </a:r>
                    </a:p>
                  </a:txBody>
                  <a:tcPr marL="9525" marR="9525" marT="9525" marB="0" anchor="b"/>
                </a:tc>
                <a:tc>
                  <a:txBody>
                    <a:bodyPr/>
                    <a:lstStyle/>
                    <a:p>
                      <a:pPr algn="l" fontAlgn="b"/>
                      <a:endParaRPr lang="en-US" sz="2500" b="0" i="0" u="none" strike="noStrike" dirty="0">
                        <a:solidFill>
                          <a:srgbClr val="FF0000"/>
                        </a:solidFill>
                        <a:effectLst/>
                        <a:latin typeface="Calibri" panose="020F0502020204030204" pitchFamily="34" charset="0"/>
                      </a:endParaRPr>
                    </a:p>
                  </a:txBody>
                  <a:tcPr marL="9525" marR="9525" marT="9525" marB="0" anchor="b"/>
                </a:tc>
                <a:tc>
                  <a:txBody>
                    <a:bodyPr/>
                    <a:lstStyle/>
                    <a:p>
                      <a:pPr algn="ctr" fontAlgn="b"/>
                      <a:r>
                        <a:rPr lang="en-US" sz="2500" b="0" i="0" u="none" strike="noStrike" dirty="0">
                          <a:solidFill>
                            <a:srgbClr val="FF0000"/>
                          </a:solidFill>
                          <a:effectLst/>
                          <a:latin typeface="Calibri" panose="020F0502020204030204" pitchFamily="34" charset="0"/>
                        </a:rPr>
                        <a:t>29</a:t>
                      </a:r>
                    </a:p>
                  </a:txBody>
                  <a:tcPr marL="9525" marR="9525" marT="9525" marB="0" anchor="b"/>
                </a:tc>
                <a:tc>
                  <a:txBody>
                    <a:bodyPr/>
                    <a:lstStyle/>
                    <a:p>
                      <a:pPr algn="ctr" fontAlgn="b"/>
                      <a:r>
                        <a:rPr lang="en-US" sz="2500" b="0" i="0" u="none" strike="noStrike" dirty="0">
                          <a:solidFill>
                            <a:srgbClr val="FF0000"/>
                          </a:solidFill>
                          <a:effectLst/>
                          <a:latin typeface="Calibri" panose="020F0502020204030204" pitchFamily="34" charset="0"/>
                        </a:rPr>
                        <a:t>10.7</a:t>
                      </a:r>
                    </a:p>
                  </a:txBody>
                  <a:tcPr marL="9525" marR="9525" marT="9525" marB="0" anchor="b"/>
                </a:tc>
                <a:extLst>
                  <a:ext uri="{0D108BD9-81ED-4DB2-BD59-A6C34878D82A}">
                    <a16:rowId xmlns:a16="http://schemas.microsoft.com/office/drawing/2014/main" val="442728224"/>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chemeClr val="bg1">
                              <a:lumMod val="65000"/>
                            </a:schemeClr>
                          </a:solidFill>
                          <a:effectLst/>
                          <a:latin typeface="Calibri" panose="020F0502020204030204" pitchFamily="34" charset="0"/>
                        </a:rPr>
                        <a:t>Club drugs</a:t>
                      </a:r>
                    </a:p>
                  </a:txBody>
                  <a:tcPr marL="9525" marR="9525" marT="9525" marB="0" anchor="b"/>
                </a:tc>
                <a:tc hMerge="1">
                  <a:txBody>
                    <a:bodyPr/>
                    <a:lstStyle/>
                    <a:p>
                      <a:endParaRPr lang="en-US"/>
                    </a:p>
                  </a:txBody>
                  <a:tcPr/>
                </a:tc>
                <a:tc>
                  <a:txBody>
                    <a:bodyPr/>
                    <a:lstStyle/>
                    <a:p>
                      <a:pPr algn="ctr" fontAlgn="b"/>
                      <a:r>
                        <a:rPr lang="en-US" sz="2500" b="0" i="0" u="none" strike="noStrike">
                          <a:solidFill>
                            <a:schemeClr val="bg1">
                              <a:lumMod val="65000"/>
                            </a:schemeClr>
                          </a:solidFill>
                          <a:effectLst/>
                          <a:latin typeface="Calibri" panose="020F0502020204030204" pitchFamily="34" charset="0"/>
                        </a:rPr>
                        <a:t>17</a:t>
                      </a:r>
                    </a:p>
                  </a:txBody>
                  <a:tcPr marL="9525" marR="9525" marT="9525" marB="0" anchor="b"/>
                </a:tc>
                <a:tc>
                  <a:txBody>
                    <a:bodyPr/>
                    <a:lstStyle/>
                    <a:p>
                      <a:pPr algn="ctr" fontAlgn="b"/>
                      <a:r>
                        <a:rPr lang="en-US" sz="2500" b="0" i="0" u="none" strike="noStrike">
                          <a:solidFill>
                            <a:schemeClr val="bg1">
                              <a:lumMod val="65000"/>
                            </a:schemeClr>
                          </a:solidFill>
                          <a:effectLst/>
                          <a:latin typeface="Calibri" panose="020F0502020204030204" pitchFamily="34" charset="0"/>
                        </a:rPr>
                        <a:t>6.3</a:t>
                      </a:r>
                    </a:p>
                  </a:txBody>
                  <a:tcPr marL="9525" marR="9525" marT="9525" marB="0" anchor="b"/>
                </a:tc>
                <a:extLst>
                  <a:ext uri="{0D108BD9-81ED-4DB2-BD59-A6C34878D82A}">
                    <a16:rowId xmlns:a16="http://schemas.microsoft.com/office/drawing/2014/main" val="3809576409"/>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dirty="0">
                          <a:solidFill>
                            <a:schemeClr val="bg1">
                              <a:lumMod val="65000"/>
                            </a:schemeClr>
                          </a:solidFill>
                          <a:effectLst/>
                          <a:latin typeface="Calibri" panose="020F0502020204030204" pitchFamily="34" charset="0"/>
                        </a:rPr>
                        <a:t>Downers</a:t>
                      </a:r>
                    </a:p>
                  </a:txBody>
                  <a:tcPr marL="9525" marR="9525" marT="9525" marB="0" anchor="b"/>
                </a:tc>
                <a:tc hMerge="1">
                  <a:txBody>
                    <a:bodyPr/>
                    <a:lstStyle/>
                    <a:p>
                      <a:endParaRPr lang="en-US"/>
                    </a:p>
                  </a:txBody>
                  <a:tcPr/>
                </a:tc>
                <a:tc>
                  <a:txBody>
                    <a:bodyPr/>
                    <a:lstStyle/>
                    <a:p>
                      <a:pPr algn="ctr" fontAlgn="b"/>
                      <a:r>
                        <a:rPr lang="en-US" sz="2500" b="0" i="0" u="none" strike="noStrike" dirty="0">
                          <a:solidFill>
                            <a:schemeClr val="bg1">
                              <a:lumMod val="65000"/>
                            </a:schemeClr>
                          </a:solidFill>
                          <a:effectLst/>
                          <a:latin typeface="Calibri" panose="020F0502020204030204" pitchFamily="34" charset="0"/>
                        </a:rPr>
                        <a:t>22</a:t>
                      </a:r>
                    </a:p>
                  </a:txBody>
                  <a:tcPr marL="9525" marR="9525" marT="9525" marB="0" anchor="b"/>
                </a:tc>
                <a:tc>
                  <a:txBody>
                    <a:bodyPr/>
                    <a:lstStyle/>
                    <a:p>
                      <a:pPr algn="ctr" fontAlgn="b"/>
                      <a:r>
                        <a:rPr lang="en-US" sz="2500" b="0" i="0" u="none" strike="noStrike">
                          <a:solidFill>
                            <a:schemeClr val="bg1">
                              <a:lumMod val="65000"/>
                            </a:schemeClr>
                          </a:solidFill>
                          <a:effectLst/>
                          <a:latin typeface="Calibri" panose="020F0502020204030204" pitchFamily="34" charset="0"/>
                        </a:rPr>
                        <a:t>8.1</a:t>
                      </a:r>
                    </a:p>
                  </a:txBody>
                  <a:tcPr marL="9525" marR="9525" marT="9525" marB="0" anchor="b"/>
                </a:tc>
                <a:extLst>
                  <a:ext uri="{0D108BD9-81ED-4DB2-BD59-A6C34878D82A}">
                    <a16:rowId xmlns:a16="http://schemas.microsoft.com/office/drawing/2014/main" val="2586833807"/>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a:txBody>
                    <a:bodyPr/>
                    <a:lstStyle/>
                    <a:p>
                      <a:pPr algn="l" fontAlgn="b"/>
                      <a:r>
                        <a:rPr lang="en-US" sz="2500" b="0" i="0" u="none" strike="noStrike">
                          <a:solidFill>
                            <a:schemeClr val="bg1">
                              <a:lumMod val="65000"/>
                            </a:schemeClr>
                          </a:solidFill>
                          <a:effectLst/>
                          <a:latin typeface="Calibri" panose="020F0502020204030204" pitchFamily="34" charset="0"/>
                        </a:rPr>
                        <a:t>Heroin</a:t>
                      </a:r>
                    </a:p>
                  </a:txBody>
                  <a:tcPr marL="9525" marR="9525" marT="9525" marB="0" anchor="b"/>
                </a:tc>
                <a:tc>
                  <a:txBody>
                    <a:bodyPr/>
                    <a:lstStyle/>
                    <a:p>
                      <a:pPr algn="l" fontAlgn="b"/>
                      <a:endParaRPr lang="en-US" sz="2500" b="0" i="0" u="none" strike="noStrike" dirty="0">
                        <a:solidFill>
                          <a:schemeClr val="bg1">
                            <a:lumMod val="65000"/>
                          </a:schemeClr>
                        </a:solidFill>
                        <a:effectLst/>
                        <a:latin typeface="Calibri" panose="020F0502020204030204" pitchFamily="34" charset="0"/>
                      </a:endParaRPr>
                    </a:p>
                  </a:txBody>
                  <a:tcPr marL="9525" marR="9525" marT="9525" marB="0" anchor="b"/>
                </a:tc>
                <a:tc>
                  <a:txBody>
                    <a:bodyPr/>
                    <a:lstStyle/>
                    <a:p>
                      <a:pPr algn="ctr" fontAlgn="b"/>
                      <a:r>
                        <a:rPr lang="en-US" sz="2500" b="0" i="0" u="none" strike="noStrike" dirty="0">
                          <a:solidFill>
                            <a:schemeClr val="bg1">
                              <a:lumMod val="65000"/>
                            </a:schemeClr>
                          </a:solidFill>
                          <a:effectLst/>
                          <a:latin typeface="Calibri" panose="020F0502020204030204" pitchFamily="34" charset="0"/>
                        </a:rPr>
                        <a:t>9</a:t>
                      </a:r>
                    </a:p>
                  </a:txBody>
                  <a:tcPr marL="9525" marR="9525" marT="9525" marB="0" anchor="b"/>
                </a:tc>
                <a:tc>
                  <a:txBody>
                    <a:bodyPr/>
                    <a:lstStyle/>
                    <a:p>
                      <a:pPr algn="ctr" fontAlgn="b"/>
                      <a:r>
                        <a:rPr lang="en-US" sz="2500" b="0" i="0" u="none" strike="noStrike" dirty="0">
                          <a:solidFill>
                            <a:schemeClr val="bg1">
                              <a:lumMod val="65000"/>
                            </a:schemeClr>
                          </a:solidFill>
                          <a:effectLst/>
                          <a:latin typeface="Calibri" panose="020F0502020204030204" pitchFamily="34" charset="0"/>
                        </a:rPr>
                        <a:t>3.3</a:t>
                      </a:r>
                    </a:p>
                  </a:txBody>
                  <a:tcPr marL="9525" marR="9525" marT="9525" marB="0" anchor="b"/>
                </a:tc>
                <a:extLst>
                  <a:ext uri="{0D108BD9-81ED-4DB2-BD59-A6C34878D82A}">
                    <a16:rowId xmlns:a16="http://schemas.microsoft.com/office/drawing/2014/main" val="954577608"/>
                  </a:ext>
                </a:extLst>
              </a:tr>
              <a:tr h="370840">
                <a:tc>
                  <a:txBody>
                    <a:bodyPr/>
                    <a:lstStyle/>
                    <a:p>
                      <a:pPr algn="l" fontAlgn="b"/>
                      <a:endParaRPr lang="en-US" sz="2500" b="0" i="0" u="none" strike="noStrike">
                        <a:solidFill>
                          <a:schemeClr val="bg1">
                            <a:lumMod val="65000"/>
                          </a:schemeClr>
                        </a:solidFill>
                        <a:effectLst/>
                        <a:latin typeface="Calibri" panose="020F0502020204030204" pitchFamily="34" charset="0"/>
                      </a:endParaRPr>
                    </a:p>
                  </a:txBody>
                  <a:tcPr marL="9525" marR="9525" marT="9525" marB="0" anchor="b"/>
                </a:tc>
                <a:tc gridSpan="2">
                  <a:txBody>
                    <a:bodyPr/>
                    <a:lstStyle/>
                    <a:p>
                      <a:pPr algn="l" fontAlgn="b"/>
                      <a:r>
                        <a:rPr lang="en-US" sz="2500" b="0" i="0" u="none" strike="noStrike">
                          <a:solidFill>
                            <a:schemeClr val="bg1">
                              <a:lumMod val="65000"/>
                            </a:schemeClr>
                          </a:solidFill>
                          <a:effectLst/>
                          <a:latin typeface="Calibri" panose="020F0502020204030204" pitchFamily="34" charset="0"/>
                        </a:rPr>
                        <a:t>Any IDU</a:t>
                      </a:r>
                    </a:p>
                  </a:txBody>
                  <a:tcPr marL="9525" marR="9525" marT="9525" marB="0" anchor="b"/>
                </a:tc>
                <a:tc hMerge="1">
                  <a:txBody>
                    <a:bodyPr/>
                    <a:lstStyle/>
                    <a:p>
                      <a:endParaRPr lang="en-US"/>
                    </a:p>
                  </a:txBody>
                  <a:tcPr/>
                </a:tc>
                <a:tc>
                  <a:txBody>
                    <a:bodyPr/>
                    <a:lstStyle/>
                    <a:p>
                      <a:pPr algn="ctr" fontAlgn="b"/>
                      <a:r>
                        <a:rPr lang="en-US" sz="2500" b="0" i="0" u="none" strike="noStrike" dirty="0">
                          <a:solidFill>
                            <a:schemeClr val="bg1">
                              <a:lumMod val="65000"/>
                            </a:schemeClr>
                          </a:solidFill>
                          <a:effectLst/>
                          <a:latin typeface="Calibri" panose="020F0502020204030204" pitchFamily="34" charset="0"/>
                        </a:rPr>
                        <a:t>17</a:t>
                      </a:r>
                    </a:p>
                  </a:txBody>
                  <a:tcPr marL="9525" marR="9525" marT="9525" marB="0" anchor="b"/>
                </a:tc>
                <a:tc>
                  <a:txBody>
                    <a:bodyPr/>
                    <a:lstStyle/>
                    <a:p>
                      <a:pPr algn="ctr" fontAlgn="b"/>
                      <a:r>
                        <a:rPr lang="en-US" sz="2500" b="0" i="0" u="none" strike="noStrike" dirty="0">
                          <a:solidFill>
                            <a:schemeClr val="bg1">
                              <a:lumMod val="65000"/>
                            </a:schemeClr>
                          </a:solidFill>
                          <a:effectLst/>
                          <a:latin typeface="Calibri" panose="020F0502020204030204" pitchFamily="34" charset="0"/>
                        </a:rPr>
                        <a:t>6.3</a:t>
                      </a:r>
                    </a:p>
                  </a:txBody>
                  <a:tcPr marL="9525" marR="9525" marT="9525" marB="0" anchor="b"/>
                </a:tc>
                <a:extLst>
                  <a:ext uri="{0D108BD9-81ED-4DB2-BD59-A6C34878D82A}">
                    <a16:rowId xmlns:a16="http://schemas.microsoft.com/office/drawing/2014/main" val="1348302025"/>
                  </a:ext>
                </a:extLst>
              </a:tr>
            </a:tbl>
          </a:graphicData>
        </a:graphic>
      </p:graphicFrame>
    </p:spTree>
    <p:extLst>
      <p:ext uri="{BB962C8B-B14F-4D97-AF65-F5344CB8AC3E}">
        <p14:creationId xmlns:p14="http://schemas.microsoft.com/office/powerpoint/2010/main" val="29234269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6B3478-0895-4C49-8C2C-8AE8741BFF02}"/>
              </a:ext>
            </a:extLst>
          </p:cNvPr>
          <p:cNvSpPr>
            <a:spLocks noGrp="1"/>
          </p:cNvSpPr>
          <p:nvPr>
            <p:ph type="title"/>
          </p:nvPr>
        </p:nvSpPr>
        <p:spPr/>
        <p:txBody>
          <a:bodyPr/>
          <a:lstStyle/>
          <a:p>
            <a:r>
              <a:rPr lang="en-US" dirty="0"/>
              <a:t>Results: </a:t>
            </a:r>
          </a:p>
        </p:txBody>
      </p:sp>
      <p:graphicFrame>
        <p:nvGraphicFramePr>
          <p:cNvPr id="4" name="Table 3">
            <a:extLst>
              <a:ext uri="{FF2B5EF4-FFF2-40B4-BE49-F238E27FC236}">
                <a16:creationId xmlns:a16="http://schemas.microsoft.com/office/drawing/2014/main" id="{185899C0-8482-BC46-8FE8-6369B866E0B0}"/>
              </a:ext>
            </a:extLst>
          </p:cNvPr>
          <p:cNvGraphicFramePr>
            <a:graphicFrameLocks noGrp="1"/>
          </p:cNvGraphicFramePr>
          <p:nvPr>
            <p:extLst>
              <p:ext uri="{D42A27DB-BD31-4B8C-83A1-F6EECF244321}">
                <p14:modId xmlns:p14="http://schemas.microsoft.com/office/powerpoint/2010/main" val="381639621"/>
              </p:ext>
            </p:extLst>
          </p:nvPr>
        </p:nvGraphicFramePr>
        <p:xfrm>
          <a:off x="468747" y="1611622"/>
          <a:ext cx="10972796" cy="1985790"/>
        </p:xfrm>
        <a:graphic>
          <a:graphicData uri="http://schemas.openxmlformats.org/drawingml/2006/table">
            <a:tbl>
              <a:tblPr>
                <a:tableStyleId>{5C22544A-7EE6-4342-B048-85BDC9FD1C3A}</a:tableStyleId>
              </a:tblPr>
              <a:tblGrid>
                <a:gridCol w="322082">
                  <a:extLst>
                    <a:ext uri="{9D8B030D-6E8A-4147-A177-3AD203B41FA5}">
                      <a16:colId xmlns:a16="http://schemas.microsoft.com/office/drawing/2014/main" val="1972066695"/>
                    </a:ext>
                  </a:extLst>
                </a:gridCol>
                <a:gridCol w="421183">
                  <a:extLst>
                    <a:ext uri="{9D8B030D-6E8A-4147-A177-3AD203B41FA5}">
                      <a16:colId xmlns:a16="http://schemas.microsoft.com/office/drawing/2014/main" val="3426189683"/>
                    </a:ext>
                  </a:extLst>
                </a:gridCol>
                <a:gridCol w="2554631">
                  <a:extLst>
                    <a:ext uri="{9D8B030D-6E8A-4147-A177-3AD203B41FA5}">
                      <a16:colId xmlns:a16="http://schemas.microsoft.com/office/drawing/2014/main" val="2455260748"/>
                    </a:ext>
                  </a:extLst>
                </a:gridCol>
                <a:gridCol w="99102">
                  <a:extLst>
                    <a:ext uri="{9D8B030D-6E8A-4147-A177-3AD203B41FA5}">
                      <a16:colId xmlns:a16="http://schemas.microsoft.com/office/drawing/2014/main" val="4050432092"/>
                    </a:ext>
                  </a:extLst>
                </a:gridCol>
                <a:gridCol w="330340">
                  <a:extLst>
                    <a:ext uri="{9D8B030D-6E8A-4147-A177-3AD203B41FA5}">
                      <a16:colId xmlns:a16="http://schemas.microsoft.com/office/drawing/2014/main" val="1616424902"/>
                    </a:ext>
                  </a:extLst>
                </a:gridCol>
                <a:gridCol w="801075">
                  <a:extLst>
                    <a:ext uri="{9D8B030D-6E8A-4147-A177-3AD203B41FA5}">
                      <a16:colId xmlns:a16="http://schemas.microsoft.com/office/drawing/2014/main" val="2283021279"/>
                    </a:ext>
                  </a:extLst>
                </a:gridCol>
                <a:gridCol w="355115">
                  <a:extLst>
                    <a:ext uri="{9D8B030D-6E8A-4147-A177-3AD203B41FA5}">
                      <a16:colId xmlns:a16="http://schemas.microsoft.com/office/drawing/2014/main" val="4048809619"/>
                    </a:ext>
                  </a:extLst>
                </a:gridCol>
                <a:gridCol w="110113">
                  <a:extLst>
                    <a:ext uri="{9D8B030D-6E8A-4147-A177-3AD203B41FA5}">
                      <a16:colId xmlns:a16="http://schemas.microsoft.com/office/drawing/2014/main" val="1701861319"/>
                    </a:ext>
                  </a:extLst>
                </a:gridCol>
                <a:gridCol w="330340">
                  <a:extLst>
                    <a:ext uri="{9D8B030D-6E8A-4147-A177-3AD203B41FA5}">
                      <a16:colId xmlns:a16="http://schemas.microsoft.com/office/drawing/2014/main" val="4247110101"/>
                    </a:ext>
                  </a:extLst>
                </a:gridCol>
                <a:gridCol w="735007">
                  <a:extLst>
                    <a:ext uri="{9D8B030D-6E8A-4147-A177-3AD203B41FA5}">
                      <a16:colId xmlns:a16="http://schemas.microsoft.com/office/drawing/2014/main" val="1596856452"/>
                    </a:ext>
                  </a:extLst>
                </a:gridCol>
                <a:gridCol w="396409">
                  <a:extLst>
                    <a:ext uri="{9D8B030D-6E8A-4147-A177-3AD203B41FA5}">
                      <a16:colId xmlns:a16="http://schemas.microsoft.com/office/drawing/2014/main" val="1895594816"/>
                    </a:ext>
                  </a:extLst>
                </a:gridCol>
                <a:gridCol w="99102">
                  <a:extLst>
                    <a:ext uri="{9D8B030D-6E8A-4147-A177-3AD203B41FA5}">
                      <a16:colId xmlns:a16="http://schemas.microsoft.com/office/drawing/2014/main" val="1172025256"/>
                    </a:ext>
                  </a:extLst>
                </a:gridCol>
                <a:gridCol w="297306">
                  <a:extLst>
                    <a:ext uri="{9D8B030D-6E8A-4147-A177-3AD203B41FA5}">
                      <a16:colId xmlns:a16="http://schemas.microsoft.com/office/drawing/2014/main" val="2663349006"/>
                    </a:ext>
                  </a:extLst>
                </a:gridCol>
                <a:gridCol w="726748">
                  <a:extLst>
                    <a:ext uri="{9D8B030D-6E8A-4147-A177-3AD203B41FA5}">
                      <a16:colId xmlns:a16="http://schemas.microsoft.com/office/drawing/2014/main" val="625351262"/>
                    </a:ext>
                  </a:extLst>
                </a:gridCol>
                <a:gridCol w="355115">
                  <a:extLst>
                    <a:ext uri="{9D8B030D-6E8A-4147-A177-3AD203B41FA5}">
                      <a16:colId xmlns:a16="http://schemas.microsoft.com/office/drawing/2014/main" val="2095303652"/>
                    </a:ext>
                  </a:extLst>
                </a:gridCol>
                <a:gridCol w="99102">
                  <a:extLst>
                    <a:ext uri="{9D8B030D-6E8A-4147-A177-3AD203B41FA5}">
                      <a16:colId xmlns:a16="http://schemas.microsoft.com/office/drawing/2014/main" val="2841853460"/>
                    </a:ext>
                  </a:extLst>
                </a:gridCol>
                <a:gridCol w="330340">
                  <a:extLst>
                    <a:ext uri="{9D8B030D-6E8A-4147-A177-3AD203B41FA5}">
                      <a16:colId xmlns:a16="http://schemas.microsoft.com/office/drawing/2014/main" val="1906807141"/>
                    </a:ext>
                  </a:extLst>
                </a:gridCol>
                <a:gridCol w="735007">
                  <a:extLst>
                    <a:ext uri="{9D8B030D-6E8A-4147-A177-3AD203B41FA5}">
                      <a16:colId xmlns:a16="http://schemas.microsoft.com/office/drawing/2014/main" val="3714526657"/>
                    </a:ext>
                  </a:extLst>
                </a:gridCol>
                <a:gridCol w="355115">
                  <a:extLst>
                    <a:ext uri="{9D8B030D-6E8A-4147-A177-3AD203B41FA5}">
                      <a16:colId xmlns:a16="http://schemas.microsoft.com/office/drawing/2014/main" val="3062655740"/>
                    </a:ext>
                  </a:extLst>
                </a:gridCol>
                <a:gridCol w="99102">
                  <a:extLst>
                    <a:ext uri="{9D8B030D-6E8A-4147-A177-3AD203B41FA5}">
                      <a16:colId xmlns:a16="http://schemas.microsoft.com/office/drawing/2014/main" val="2571802933"/>
                    </a:ext>
                  </a:extLst>
                </a:gridCol>
                <a:gridCol w="330340">
                  <a:extLst>
                    <a:ext uri="{9D8B030D-6E8A-4147-A177-3AD203B41FA5}">
                      <a16:colId xmlns:a16="http://schemas.microsoft.com/office/drawing/2014/main" val="2338817395"/>
                    </a:ext>
                  </a:extLst>
                </a:gridCol>
                <a:gridCol w="735007">
                  <a:extLst>
                    <a:ext uri="{9D8B030D-6E8A-4147-A177-3AD203B41FA5}">
                      <a16:colId xmlns:a16="http://schemas.microsoft.com/office/drawing/2014/main" val="475425427"/>
                    </a:ext>
                  </a:extLst>
                </a:gridCol>
                <a:gridCol w="355115">
                  <a:extLst>
                    <a:ext uri="{9D8B030D-6E8A-4147-A177-3AD203B41FA5}">
                      <a16:colId xmlns:a16="http://schemas.microsoft.com/office/drawing/2014/main" val="576637969"/>
                    </a:ext>
                  </a:extLst>
                </a:gridCol>
              </a:tblGrid>
              <a:tr h="165253">
                <a:tc gridSpan="22">
                  <a:txBody>
                    <a:bodyPr/>
                    <a:lstStyle/>
                    <a:p>
                      <a:pPr algn="l" fontAlgn="b"/>
                      <a:r>
                        <a:rPr lang="en-US" sz="1000" u="none" strike="noStrike">
                          <a:effectLst/>
                        </a:rPr>
                        <a:t>Table 2. Mental health outcomes for trans women by medical service access, Trans*National, 2016 - 2018 </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769073054"/>
                  </a:ext>
                </a:extLst>
              </a:tr>
              <a:tr h="487496">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Depression</a:t>
                      </a:r>
                      <a:endParaRPr lang="en-US" sz="1000" b="1"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2">
                  <a:txBody>
                    <a:bodyPr/>
                    <a:lstStyle/>
                    <a:p>
                      <a:pPr algn="ctr" fontAlgn="b"/>
                      <a:r>
                        <a:rPr lang="en-US" sz="1000" u="none" strike="noStrike">
                          <a:effectLst/>
                        </a:rPr>
                        <a:t>PTSD</a:t>
                      </a:r>
                      <a:endParaRPr lang="en-US" sz="1000" b="1"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Anxiety</a:t>
                      </a:r>
                      <a:endParaRPr lang="en-US" sz="1000" b="1"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Distress: Severe vs. well</a:t>
                      </a:r>
                      <a:endParaRPr lang="en-US" sz="1000" b="1"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Distress: Mild/moderate vs. well</a:t>
                      </a:r>
                      <a:endParaRPr lang="en-US" sz="1000" b="1"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62691060"/>
                  </a:ext>
                </a:extLst>
              </a:tr>
              <a:tr h="165253">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aOR</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95%CI</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p</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aOR</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95%CI</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p</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aOR</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95%CI</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p</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aOR</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95%CI</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p</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aOR</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95%CI</a:t>
                      </a:r>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r>
                        <a:rPr lang="en-US" sz="1000" u="none" strike="noStrike">
                          <a:effectLst/>
                        </a:rPr>
                        <a:t>p</a:t>
                      </a:r>
                      <a:endParaRPr lang="en-US" sz="1000" b="1"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978759206"/>
                  </a:ext>
                </a:extLst>
              </a:tr>
              <a:tr h="165253">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ctr" fontAlgn="b"/>
                      <a:endParaRPr lang="en-US" sz="1000" b="1"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1186608463"/>
                  </a:ext>
                </a:extLst>
              </a:tr>
              <a:tr h="165253">
                <a:tc gridSpan="3">
                  <a:txBody>
                    <a:bodyPr/>
                    <a:lstStyle/>
                    <a:p>
                      <a:pPr algn="l" fontAlgn="b"/>
                      <a:r>
                        <a:rPr lang="en-US" sz="1000" u="none" strike="noStrike">
                          <a:effectLst/>
                        </a:rPr>
                        <a:t>Medical services access groups</a:t>
                      </a:r>
                      <a:endParaRPr lang="en-US" sz="1000" b="0" i="1"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ED7D31"/>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671786838"/>
                  </a:ext>
                </a:extLst>
              </a:tr>
              <a:tr h="165253">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2">
                  <a:txBody>
                    <a:bodyPr/>
                    <a:lstStyle/>
                    <a:p>
                      <a:pPr algn="l" fontAlgn="b"/>
                      <a:r>
                        <a:rPr lang="en-US" sz="1000" u="none" strike="noStrike">
                          <a:effectLst/>
                        </a:rPr>
                        <a:t>Accessed and desired medical services</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Ref</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Ref</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2">
                  <a:txBody>
                    <a:bodyPr/>
                    <a:lstStyle/>
                    <a:p>
                      <a:pPr algn="ctr" fontAlgn="b"/>
                      <a:r>
                        <a:rPr lang="en-US" sz="1000" u="none" strike="noStrike">
                          <a:effectLst/>
                        </a:rPr>
                        <a:t>Ref</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a:txBody>
                    <a:bodyPr/>
                    <a:lstStyle/>
                    <a:p>
                      <a:pPr algn="ctr"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Ref</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3">
                  <a:txBody>
                    <a:bodyPr/>
                    <a:lstStyle/>
                    <a:p>
                      <a:pPr algn="ctr" fontAlgn="b"/>
                      <a:r>
                        <a:rPr lang="en-US" sz="1000" u="none" strike="noStrike">
                          <a:effectLst/>
                        </a:rPr>
                        <a:t>Ref</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80252473"/>
                  </a:ext>
                </a:extLst>
              </a:tr>
              <a:tr h="165253">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gridSpan="2">
                  <a:txBody>
                    <a:bodyPr/>
                    <a:lstStyle/>
                    <a:p>
                      <a:pPr algn="l" fontAlgn="b"/>
                      <a:r>
                        <a:rPr lang="en-US" sz="1000" u="none" strike="noStrike">
                          <a:effectLst/>
                        </a:rPr>
                        <a:t>Did not access, but desired, medical services</a:t>
                      </a:r>
                      <a:endParaRPr lang="en-US" sz="1000" b="0" i="0" u="none" strike="noStrike">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a:txBody>
                    <a:bodyPr/>
                    <a:lstStyle/>
                    <a:p>
                      <a:pPr algn="l"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0.95</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(0.37 - 2.45)</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0.92</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1.24</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(0.47 - 3.24)</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0.67</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1.68</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(0.66 - 4.30)</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0.28</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1.19</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(0.55 - 2.58)</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0.66</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1.18</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(0.51 - 2.73)</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r" fontAlgn="b"/>
                      <a:r>
                        <a:rPr lang="en-US" sz="1000" u="none" strike="noStrike">
                          <a:effectLst/>
                        </a:rPr>
                        <a:t>0.70</a:t>
                      </a:r>
                      <a:endParaRPr lang="en-US" sz="1000" b="0" i="0" u="none" strike="noStrike">
                        <a:solidFill>
                          <a:srgbClr val="000000"/>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587304606"/>
                  </a:ext>
                </a:extLst>
              </a:tr>
              <a:tr h="176270">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ED7D31"/>
                        </a:solidFill>
                        <a:effectLst/>
                        <a:latin typeface="Calibri" panose="020F0502020204030204" pitchFamily="34" charset="0"/>
                      </a:endParaRPr>
                    </a:p>
                  </a:txBody>
                  <a:tcPr marL="8263" marR="8263" marT="8263" marB="0" anchor="b"/>
                </a:tc>
                <a:extLst>
                  <a:ext uri="{0D108BD9-81ED-4DB2-BD59-A6C34878D82A}">
                    <a16:rowId xmlns:a16="http://schemas.microsoft.com/office/drawing/2014/main" val="480746815"/>
                  </a:ext>
                </a:extLst>
              </a:tr>
              <a:tr h="330506">
                <a:tc gridSpan="23">
                  <a:txBody>
                    <a:bodyPr/>
                    <a:lstStyle/>
                    <a:p>
                      <a:pPr algn="l" fontAlgn="b"/>
                      <a:r>
                        <a:rPr lang="en-US" sz="1000" u="none" strike="noStrike" dirty="0">
                          <a:effectLst/>
                        </a:rPr>
                        <a:t>Notes: </a:t>
                      </a:r>
                      <a:r>
                        <a:rPr lang="en-US" sz="1000" u="none" strike="noStrike" dirty="0" err="1">
                          <a:effectLst/>
                        </a:rPr>
                        <a:t>aOR</a:t>
                      </a:r>
                      <a:r>
                        <a:rPr lang="en-US" sz="1000" u="none" strike="noStrike" dirty="0">
                          <a:effectLst/>
                        </a:rPr>
                        <a:t>, adjusted odds ratio comparing odds of mental health outcomes by medical services access after adjusting for housing instability; CI, confidence interval; Ref, reference group (accessed medical services); distress outcomes modeled using multinomial logistic regression for categorical outcomes</a:t>
                      </a:r>
                      <a:endParaRPr lang="en-US" sz="1000" b="0" i="0" u="none" strike="noStrike" dirty="0">
                        <a:solidFill>
                          <a:srgbClr val="000000"/>
                        </a:solidFill>
                        <a:effectLst/>
                        <a:latin typeface="Calibri" panose="020F0502020204030204" pitchFamily="34" charset="0"/>
                      </a:endParaRPr>
                    </a:p>
                  </a:txBody>
                  <a:tcPr marL="8263" marR="8263" marT="8263"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17941392"/>
                  </a:ext>
                </a:extLst>
              </a:tr>
            </a:tbl>
          </a:graphicData>
        </a:graphic>
      </p:graphicFrame>
      <p:graphicFrame>
        <p:nvGraphicFramePr>
          <p:cNvPr id="6" name="Table 5">
            <a:extLst>
              <a:ext uri="{FF2B5EF4-FFF2-40B4-BE49-F238E27FC236}">
                <a16:creationId xmlns:a16="http://schemas.microsoft.com/office/drawing/2014/main" id="{95C7D38E-CC3F-3D4A-9A36-7A83FEC7D4E2}"/>
              </a:ext>
            </a:extLst>
          </p:cNvPr>
          <p:cNvGraphicFramePr>
            <a:graphicFrameLocks noGrp="1"/>
          </p:cNvGraphicFramePr>
          <p:nvPr>
            <p:extLst>
              <p:ext uri="{D42A27DB-BD31-4B8C-83A1-F6EECF244321}">
                <p14:modId xmlns:p14="http://schemas.microsoft.com/office/powerpoint/2010/main" val="404856652"/>
              </p:ext>
            </p:extLst>
          </p:nvPr>
        </p:nvGraphicFramePr>
        <p:xfrm>
          <a:off x="468747" y="3608563"/>
          <a:ext cx="10972795" cy="2451100"/>
        </p:xfrm>
        <a:graphic>
          <a:graphicData uri="http://schemas.openxmlformats.org/drawingml/2006/table">
            <a:tbl>
              <a:tblPr>
                <a:tableStyleId>{5C22544A-7EE6-4342-B048-85BDC9FD1C3A}</a:tableStyleId>
              </a:tblPr>
              <a:tblGrid>
                <a:gridCol w="445460">
                  <a:extLst>
                    <a:ext uri="{9D8B030D-6E8A-4147-A177-3AD203B41FA5}">
                      <a16:colId xmlns:a16="http://schemas.microsoft.com/office/drawing/2014/main" val="3425292686"/>
                    </a:ext>
                  </a:extLst>
                </a:gridCol>
                <a:gridCol w="582525">
                  <a:extLst>
                    <a:ext uri="{9D8B030D-6E8A-4147-A177-3AD203B41FA5}">
                      <a16:colId xmlns:a16="http://schemas.microsoft.com/office/drawing/2014/main" val="216406458"/>
                    </a:ext>
                  </a:extLst>
                </a:gridCol>
                <a:gridCol w="3533224">
                  <a:extLst>
                    <a:ext uri="{9D8B030D-6E8A-4147-A177-3AD203B41FA5}">
                      <a16:colId xmlns:a16="http://schemas.microsoft.com/office/drawing/2014/main" val="3224639381"/>
                    </a:ext>
                  </a:extLst>
                </a:gridCol>
                <a:gridCol w="137065">
                  <a:extLst>
                    <a:ext uri="{9D8B030D-6E8A-4147-A177-3AD203B41FA5}">
                      <a16:colId xmlns:a16="http://schemas.microsoft.com/office/drawing/2014/main" val="1642165972"/>
                    </a:ext>
                  </a:extLst>
                </a:gridCol>
                <a:gridCol w="456883">
                  <a:extLst>
                    <a:ext uri="{9D8B030D-6E8A-4147-A177-3AD203B41FA5}">
                      <a16:colId xmlns:a16="http://schemas.microsoft.com/office/drawing/2014/main" val="4148087055"/>
                    </a:ext>
                  </a:extLst>
                </a:gridCol>
                <a:gridCol w="1107940">
                  <a:extLst>
                    <a:ext uri="{9D8B030D-6E8A-4147-A177-3AD203B41FA5}">
                      <a16:colId xmlns:a16="http://schemas.microsoft.com/office/drawing/2014/main" val="1022724531"/>
                    </a:ext>
                  </a:extLst>
                </a:gridCol>
                <a:gridCol w="491149">
                  <a:extLst>
                    <a:ext uri="{9D8B030D-6E8A-4147-A177-3AD203B41FA5}">
                      <a16:colId xmlns:a16="http://schemas.microsoft.com/office/drawing/2014/main" val="1267865218"/>
                    </a:ext>
                  </a:extLst>
                </a:gridCol>
                <a:gridCol w="152294">
                  <a:extLst>
                    <a:ext uri="{9D8B030D-6E8A-4147-A177-3AD203B41FA5}">
                      <a16:colId xmlns:a16="http://schemas.microsoft.com/office/drawing/2014/main" val="3236298450"/>
                    </a:ext>
                  </a:extLst>
                </a:gridCol>
                <a:gridCol w="456883">
                  <a:extLst>
                    <a:ext uri="{9D8B030D-6E8A-4147-A177-3AD203B41FA5}">
                      <a16:colId xmlns:a16="http://schemas.microsoft.com/office/drawing/2014/main" val="2722888690"/>
                    </a:ext>
                  </a:extLst>
                </a:gridCol>
                <a:gridCol w="1016564">
                  <a:extLst>
                    <a:ext uri="{9D8B030D-6E8A-4147-A177-3AD203B41FA5}">
                      <a16:colId xmlns:a16="http://schemas.microsoft.com/office/drawing/2014/main" val="2035286510"/>
                    </a:ext>
                  </a:extLst>
                </a:gridCol>
                <a:gridCol w="548259">
                  <a:extLst>
                    <a:ext uri="{9D8B030D-6E8A-4147-A177-3AD203B41FA5}">
                      <a16:colId xmlns:a16="http://schemas.microsoft.com/office/drawing/2014/main" val="1807409330"/>
                    </a:ext>
                  </a:extLst>
                </a:gridCol>
                <a:gridCol w="137065">
                  <a:extLst>
                    <a:ext uri="{9D8B030D-6E8A-4147-A177-3AD203B41FA5}">
                      <a16:colId xmlns:a16="http://schemas.microsoft.com/office/drawing/2014/main" val="2998235"/>
                    </a:ext>
                  </a:extLst>
                </a:gridCol>
                <a:gridCol w="411194">
                  <a:extLst>
                    <a:ext uri="{9D8B030D-6E8A-4147-A177-3AD203B41FA5}">
                      <a16:colId xmlns:a16="http://schemas.microsoft.com/office/drawing/2014/main" val="1735851648"/>
                    </a:ext>
                  </a:extLst>
                </a:gridCol>
                <a:gridCol w="1005141">
                  <a:extLst>
                    <a:ext uri="{9D8B030D-6E8A-4147-A177-3AD203B41FA5}">
                      <a16:colId xmlns:a16="http://schemas.microsoft.com/office/drawing/2014/main" val="3249901143"/>
                    </a:ext>
                  </a:extLst>
                </a:gridCol>
                <a:gridCol w="491149">
                  <a:extLst>
                    <a:ext uri="{9D8B030D-6E8A-4147-A177-3AD203B41FA5}">
                      <a16:colId xmlns:a16="http://schemas.microsoft.com/office/drawing/2014/main" val="1347981617"/>
                    </a:ext>
                  </a:extLst>
                </a:gridCol>
              </a:tblGrid>
              <a:tr h="190500">
                <a:tc gridSpan="15">
                  <a:txBody>
                    <a:bodyPr/>
                    <a:lstStyle/>
                    <a:p>
                      <a:pPr algn="l" fontAlgn="b"/>
                      <a:r>
                        <a:rPr lang="en-US" sz="1100" u="none" strike="noStrike">
                          <a:effectLst/>
                        </a:rPr>
                        <a:t>Table 3. Substance use outcomes for trans women by medical service access, Trans*National, 2016 - 2018 </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25871040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221772368"/>
                  </a:ext>
                </a:extLst>
              </a:tr>
              <a:tr h="533400">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2">
                  <a:txBody>
                    <a:bodyPr/>
                    <a:lstStyle/>
                    <a:p>
                      <a:pPr algn="ctr" fontAlgn="b"/>
                      <a:r>
                        <a:rPr lang="en-US" sz="1100" u="none" strike="noStrike">
                          <a:effectLst/>
                        </a:rPr>
                        <a:t>Any IDU</a:t>
                      </a:r>
                      <a:endParaRPr lang="en-US" sz="1100" b="1"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Any crack, meth, cocaine, club drugs, ecstasy</a:t>
                      </a:r>
                      <a:endParaRPr lang="en-US" sz="1100" b="1"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Any heroine, painkillers, downers</a:t>
                      </a:r>
                      <a:endParaRPr lang="en-US" sz="1100" b="1"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4877812"/>
                  </a:ext>
                </a:extLst>
              </a:tr>
              <a:tr h="190500">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aOR</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95%CI</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aOR</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95%CI</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aOR</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95%CI</a:t>
                      </a:r>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r>
                        <a:rPr lang="en-US" sz="1100" u="none" strike="noStrike">
                          <a:effectLst/>
                        </a:rPr>
                        <a:t>p</a:t>
                      </a:r>
                      <a:endParaRPr lang="en-US" sz="1100" b="1"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25301356"/>
                  </a:ext>
                </a:extLst>
              </a:tr>
              <a:tr h="190500">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ctr" fontAlgn="b"/>
                      <a:endParaRPr lang="en-US" sz="1100" b="1"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59440312"/>
                  </a:ext>
                </a:extLst>
              </a:tr>
              <a:tr h="190500">
                <a:tc gridSpan="3">
                  <a:txBody>
                    <a:bodyPr/>
                    <a:lstStyle/>
                    <a:p>
                      <a:pPr algn="l" fontAlgn="b"/>
                      <a:r>
                        <a:rPr lang="en-US" sz="1100" u="none" strike="noStrike">
                          <a:effectLst/>
                        </a:rPr>
                        <a:t>Medical services access groups</a:t>
                      </a:r>
                      <a:endParaRPr lang="en-US" sz="1100" b="0" i="1"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411843543"/>
                  </a:ext>
                </a:extLst>
              </a:tr>
              <a:tr h="190500">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Accessed and desired medical services</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Ref</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Ref</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3">
                  <a:txBody>
                    <a:bodyPr/>
                    <a:lstStyle/>
                    <a:p>
                      <a:pPr algn="ctr" fontAlgn="b"/>
                      <a:r>
                        <a:rPr lang="en-US" sz="1100" u="none" strike="noStrike">
                          <a:effectLst/>
                        </a:rPr>
                        <a:t>Ref</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08669023"/>
                  </a:ext>
                </a:extLst>
              </a:tr>
              <a:tr h="190500">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gridSpan="2">
                  <a:txBody>
                    <a:bodyPr/>
                    <a:lstStyle/>
                    <a:p>
                      <a:pPr algn="l" fontAlgn="b"/>
                      <a:r>
                        <a:rPr lang="en-US" sz="1100" u="none" strike="noStrike">
                          <a:effectLst/>
                        </a:rPr>
                        <a:t>Did not access, but desired, medical services</a:t>
                      </a:r>
                      <a:endParaRPr lang="en-US" sz="1100" b="0" i="0" u="none" strike="noStrike">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2.63</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(0.66 - 10.45)</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0.17</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1.48</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(0.80 - 2.72)</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0.21</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0.97</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(0.54 - 1.71)</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0.90</a:t>
                      </a:r>
                      <a:endParaRPr lang="en-US"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26635191"/>
                  </a:ext>
                </a:extLst>
              </a:tr>
              <a:tr h="203200">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 </a:t>
                      </a:r>
                      <a:endParaRPr lang="en-US" sz="1100" b="0" i="0" u="none" strike="noStrike">
                        <a:solidFill>
                          <a:srgbClr val="4472C4"/>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26460802"/>
                  </a:ext>
                </a:extLst>
              </a:tr>
              <a:tr h="381000">
                <a:tc gridSpan="15">
                  <a:txBody>
                    <a:bodyPr/>
                    <a:lstStyle/>
                    <a:p>
                      <a:pPr algn="l" fontAlgn="b"/>
                      <a:r>
                        <a:rPr lang="en-US" sz="1100" u="none" strike="noStrike" dirty="0">
                          <a:effectLst/>
                        </a:rPr>
                        <a:t>Notes: </a:t>
                      </a:r>
                      <a:r>
                        <a:rPr lang="en-US" sz="1100" u="none" strike="noStrike" dirty="0" err="1">
                          <a:effectLst/>
                        </a:rPr>
                        <a:t>aOR</a:t>
                      </a:r>
                      <a:r>
                        <a:rPr lang="en-US" sz="1100" u="none" strike="noStrike" dirty="0">
                          <a:effectLst/>
                        </a:rPr>
                        <a:t>, adjusted odds ratio comparing odds of substance use outcomes by medical services access after adjusting for housing instability; CI, confidence interval; Ref, reference group (accessed medical services)</a:t>
                      </a:r>
                      <a:endParaRPr lang="en-US" sz="1100" b="0" i="0" u="none" strike="noStrike" dirty="0">
                        <a:solidFill>
                          <a:srgbClr val="4472C4"/>
                        </a:solidFill>
                        <a:effectLst/>
                        <a:latin typeface="Calibri" panose="020F0502020204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24916894"/>
                  </a:ext>
                </a:extLst>
              </a:tr>
            </a:tbl>
          </a:graphicData>
        </a:graphic>
      </p:graphicFrame>
      <p:sp>
        <p:nvSpPr>
          <p:cNvPr id="7" name="Content Placeholder 4">
            <a:extLst>
              <a:ext uri="{FF2B5EF4-FFF2-40B4-BE49-F238E27FC236}">
                <a16:creationId xmlns:a16="http://schemas.microsoft.com/office/drawing/2014/main" id="{279F52C8-1F48-814B-BFDC-1A9F34786DBF}"/>
              </a:ext>
            </a:extLst>
          </p:cNvPr>
          <p:cNvSpPr txBox="1">
            <a:spLocks/>
          </p:cNvSpPr>
          <p:nvPr/>
        </p:nvSpPr>
        <p:spPr>
          <a:xfrm>
            <a:off x="609624" y="1448434"/>
            <a:ext cx="10691040" cy="4525963"/>
          </a:xfrm>
          <a:prstGeom prst="rect">
            <a:avLst/>
          </a:prstGeom>
          <a:solidFill>
            <a:schemeClr val="accent1">
              <a:tint val="20000"/>
            </a:schemeClr>
          </a:solidFill>
        </p:spPr>
        <p:txBody>
          <a:bodyPr/>
          <a:lstStyle>
            <a:lvl1pPr marL="342900" indent="-342900" algn="l" defTabSz="457200" rtl="0" eaLnBrk="1" latinLnBrk="0" hangingPunct="1">
              <a:spcBef>
                <a:spcPct val="20000"/>
              </a:spcBef>
              <a:buFont typeface="Arial"/>
              <a:buChar char="•"/>
              <a:defRPr sz="3200" kern="1200">
                <a:solidFill>
                  <a:srgbClr val="383333"/>
                </a:solidFill>
                <a:latin typeface="Franklin Gothic Book" panose="020B0503020102020204" pitchFamily="34" charset="0"/>
                <a:ea typeface="+mn-ea"/>
                <a:cs typeface="Arial" pitchFamily="34" charset="0"/>
              </a:defRPr>
            </a:lvl1pPr>
            <a:lvl2pPr marL="742950" indent="-285750" algn="l" defTabSz="457200" rtl="0" eaLnBrk="1" latinLnBrk="0" hangingPunct="1">
              <a:spcBef>
                <a:spcPct val="20000"/>
              </a:spcBef>
              <a:buFont typeface="Arial"/>
              <a:buChar char="–"/>
              <a:defRPr sz="2800" kern="1200">
                <a:solidFill>
                  <a:srgbClr val="383333"/>
                </a:solidFill>
                <a:latin typeface="Franklin Gothic Book" panose="020B0503020102020204" pitchFamily="34" charset="0"/>
                <a:ea typeface="+mn-ea"/>
                <a:cs typeface="Arial" pitchFamily="34" charset="0"/>
              </a:defRPr>
            </a:lvl2pPr>
            <a:lvl3pPr marL="1143000" indent="-228600" algn="l" defTabSz="457200" rtl="0" eaLnBrk="1" latinLnBrk="0" hangingPunct="1">
              <a:spcBef>
                <a:spcPct val="20000"/>
              </a:spcBef>
              <a:buFont typeface="Arial"/>
              <a:buChar char="•"/>
              <a:defRPr sz="2400" kern="1200">
                <a:solidFill>
                  <a:srgbClr val="383333"/>
                </a:solidFill>
                <a:latin typeface="Franklin Gothic Book" panose="020B0503020102020204" pitchFamily="34" charset="0"/>
                <a:ea typeface="+mn-ea"/>
                <a:cs typeface="Arial" pitchFamily="34" charset="0"/>
              </a:defRPr>
            </a:lvl3pPr>
            <a:lvl4pPr marL="16002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4pPr>
            <a:lvl5pPr marL="2057400" indent="-228600" algn="l" defTabSz="457200" rtl="0" eaLnBrk="1" latinLnBrk="0" hangingPunct="1">
              <a:spcBef>
                <a:spcPct val="20000"/>
              </a:spcBef>
              <a:buFont typeface="Arial"/>
              <a:buChar char="»"/>
              <a:defRPr sz="2000" kern="1200">
                <a:solidFill>
                  <a:srgbClr val="383333"/>
                </a:solidFill>
                <a:latin typeface="Franklin Gothic Book" panose="020B0503020102020204" pitchFamily="34" charset="0"/>
                <a:ea typeface="+mn-ea"/>
                <a:cs typeface="Arial"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buFont typeface="Arial"/>
              <a:buNone/>
            </a:pPr>
            <a:r>
              <a:rPr lang="en-US" dirty="0"/>
              <a:t>Utilization of gender affirming procedures and surgery was </a:t>
            </a:r>
            <a:r>
              <a:rPr lang="en-US" u="sng" dirty="0"/>
              <a:t>not</a:t>
            </a:r>
            <a:r>
              <a:rPr lang="en-US" dirty="0"/>
              <a:t> associated with less…</a:t>
            </a:r>
          </a:p>
          <a:p>
            <a:pPr lvl="1"/>
            <a:r>
              <a:rPr lang="en-US" dirty="0"/>
              <a:t>Mental health distress</a:t>
            </a:r>
          </a:p>
          <a:p>
            <a:pPr lvl="1"/>
            <a:r>
              <a:rPr lang="en-US" dirty="0"/>
              <a:t>Substance use</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00999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A2F7574-CE09-AC45-B9FD-2002D52CE64A}"/>
              </a:ext>
            </a:extLst>
          </p:cNvPr>
          <p:cNvSpPr txBox="1"/>
          <p:nvPr/>
        </p:nvSpPr>
        <p:spPr>
          <a:xfrm>
            <a:off x="335797" y="0"/>
            <a:ext cx="11856203" cy="2554545"/>
          </a:xfrm>
          <a:prstGeom prst="rect">
            <a:avLst/>
          </a:prstGeom>
          <a:solidFill>
            <a:srgbClr val="7030A0"/>
          </a:solidFill>
        </p:spPr>
        <p:txBody>
          <a:bodyPr wrap="square" rtlCol="0">
            <a:spAutoFit/>
          </a:bodyPr>
          <a:lstStyle/>
          <a:p>
            <a:pPr algn="ctr"/>
            <a:r>
              <a:rPr lang="en-US" sz="2500" b="1" u="sng" dirty="0">
                <a:solidFill>
                  <a:schemeClr val="bg1"/>
                </a:solidFill>
              </a:rPr>
              <a:t>Persistently high HIV incidence among trans women, San Francisco</a:t>
            </a:r>
          </a:p>
          <a:p>
            <a:pPr algn="ctr"/>
            <a:r>
              <a:rPr lang="en-US" sz="2500" b="1" dirty="0">
                <a:solidFill>
                  <a:schemeClr val="bg1"/>
                </a:solidFill>
              </a:rPr>
              <a:t>Erin C. Wilson</a:t>
            </a:r>
            <a:r>
              <a:rPr lang="en-US" sz="2500" b="1" baseline="30000" dirty="0">
                <a:solidFill>
                  <a:schemeClr val="bg1"/>
                </a:solidFill>
              </a:rPr>
              <a:t>1</a:t>
            </a:r>
            <a:r>
              <a:rPr lang="en-US" sz="2500" dirty="0">
                <a:solidFill>
                  <a:schemeClr val="bg1"/>
                </a:solidFill>
              </a:rPr>
              <a:t>, Caitlin Turner</a:t>
            </a:r>
            <a:r>
              <a:rPr lang="en-US" sz="2500" baseline="30000" dirty="0">
                <a:solidFill>
                  <a:schemeClr val="bg1"/>
                </a:solidFill>
              </a:rPr>
              <a:t>1</a:t>
            </a:r>
            <a:r>
              <a:rPr lang="en-US" sz="2500" dirty="0">
                <a:solidFill>
                  <a:schemeClr val="bg1"/>
                </a:solidFill>
              </a:rPr>
              <a:t>, Jess Lin</a:t>
            </a:r>
            <a:r>
              <a:rPr lang="en-US" sz="2500" baseline="30000" dirty="0">
                <a:solidFill>
                  <a:schemeClr val="bg1"/>
                </a:solidFill>
              </a:rPr>
              <a:t>1</a:t>
            </a:r>
            <a:r>
              <a:rPr lang="en-US" sz="2500" dirty="0">
                <a:solidFill>
                  <a:schemeClr val="bg1"/>
                </a:solidFill>
              </a:rPr>
              <a:t>, Maria Amelia Veras</a:t>
            </a:r>
            <a:r>
              <a:rPr lang="en-US" sz="2500" baseline="30000" dirty="0">
                <a:solidFill>
                  <a:schemeClr val="bg1"/>
                </a:solidFill>
              </a:rPr>
              <a:t>2</a:t>
            </a:r>
            <a:r>
              <a:rPr lang="en-US" sz="2500" dirty="0">
                <a:solidFill>
                  <a:schemeClr val="bg1"/>
                </a:solidFill>
              </a:rPr>
              <a:t>, </a:t>
            </a:r>
            <a:r>
              <a:rPr lang="en-US" sz="2500" dirty="0" err="1">
                <a:solidFill>
                  <a:schemeClr val="bg1"/>
                </a:solidFill>
              </a:rPr>
              <a:t>Hongjing</a:t>
            </a:r>
            <a:r>
              <a:rPr lang="en-US" sz="2500" dirty="0">
                <a:solidFill>
                  <a:schemeClr val="bg1"/>
                </a:solidFill>
              </a:rPr>
              <a:t> Yan</a:t>
            </a:r>
            <a:r>
              <a:rPr lang="en-US" sz="2500" baseline="30000" dirty="0">
                <a:solidFill>
                  <a:schemeClr val="bg1"/>
                </a:solidFill>
              </a:rPr>
              <a:t>3</a:t>
            </a:r>
            <a:r>
              <a:rPr lang="en-US" sz="2500" dirty="0">
                <a:solidFill>
                  <a:schemeClr val="bg1"/>
                </a:solidFill>
              </a:rPr>
              <a:t>, and Willi McFarland</a:t>
            </a:r>
            <a:r>
              <a:rPr lang="en-US" sz="2500" baseline="30000" dirty="0">
                <a:solidFill>
                  <a:schemeClr val="bg1"/>
                </a:solidFill>
              </a:rPr>
              <a:t>1</a:t>
            </a:r>
            <a:endParaRPr lang="en-US" sz="2500" dirty="0">
              <a:solidFill>
                <a:schemeClr val="bg1"/>
              </a:solidFill>
            </a:endParaRPr>
          </a:p>
          <a:p>
            <a:pPr marL="1201765" indent="-1201765" algn="ctr">
              <a:buAutoNum type="arabicPeriod"/>
            </a:pPr>
            <a:r>
              <a:rPr lang="en-US" sz="2000" dirty="0">
                <a:solidFill>
                  <a:schemeClr val="bg1"/>
                </a:solidFill>
              </a:rPr>
              <a:t>Center for Public Health Research, San Francisco Department of Public Health (San Francisco, CA)</a:t>
            </a:r>
          </a:p>
          <a:p>
            <a:pPr marL="1201765" indent="-1201765" algn="ctr">
              <a:buFontTx/>
              <a:buAutoNum type="arabicPeriod"/>
            </a:pPr>
            <a:r>
              <a:rPr lang="en-US" sz="2000" dirty="0">
                <a:solidFill>
                  <a:schemeClr val="bg1"/>
                </a:solidFill>
              </a:rPr>
              <a:t>Santa Casa University, Sao Paulo, Brazil, 3. Jiangsu Center for Disease Control and Prevention, Nanjing, China</a:t>
            </a:r>
          </a:p>
          <a:p>
            <a:pPr algn="ctr"/>
            <a:endParaRPr lang="en-US" sz="2500" dirty="0">
              <a:solidFill>
                <a:schemeClr val="bg1"/>
              </a:solidFill>
            </a:endParaRPr>
          </a:p>
        </p:txBody>
      </p:sp>
      <p:sp>
        <p:nvSpPr>
          <p:cNvPr id="10" name="TextBox 9">
            <a:extLst>
              <a:ext uri="{FF2B5EF4-FFF2-40B4-BE49-F238E27FC236}">
                <a16:creationId xmlns:a16="http://schemas.microsoft.com/office/drawing/2014/main" id="{7577F770-DD2A-C84F-9EDB-944B67860E62}"/>
              </a:ext>
            </a:extLst>
          </p:cNvPr>
          <p:cNvSpPr txBox="1"/>
          <p:nvPr/>
        </p:nvSpPr>
        <p:spPr>
          <a:xfrm>
            <a:off x="335796" y="2789694"/>
            <a:ext cx="11856203" cy="3139321"/>
          </a:xfrm>
          <a:prstGeom prst="rect">
            <a:avLst/>
          </a:prstGeom>
          <a:noFill/>
        </p:spPr>
        <p:txBody>
          <a:bodyPr wrap="square" rtlCol="0">
            <a:spAutoFit/>
          </a:bodyPr>
          <a:lstStyle/>
          <a:p>
            <a:r>
              <a:rPr lang="en-US" sz="2000" b="1" i="1" dirty="0"/>
              <a:t>RESULTS</a:t>
            </a:r>
          </a:p>
          <a:p>
            <a:pPr marL="924444" indent="-924444">
              <a:buFont typeface="Arial" panose="020B0604020202020204" pitchFamily="34" charset="0"/>
              <a:buChar char="•"/>
            </a:pPr>
            <a:r>
              <a:rPr lang="en-US" sz="2000" dirty="0"/>
              <a:t>A total of 429 HIV-uninfected trans women were enrolled in the cohort; 412 had at least one follow-up visit and were included in the present analysis (96% retention). </a:t>
            </a:r>
          </a:p>
          <a:p>
            <a:pPr marL="924444" indent="-924444">
              <a:buFont typeface="Arial" panose="020B0604020202020204" pitchFamily="34" charset="0"/>
              <a:buChar char="•"/>
            </a:pPr>
            <a:r>
              <a:rPr lang="en-US" sz="2000" dirty="0"/>
              <a:t>Eight seroconversions were observed for a preliminary HIV incidence of 1.4 per 100 person-years (PY) (95% CI: 0.60-2.76). </a:t>
            </a:r>
          </a:p>
          <a:p>
            <a:pPr marL="924444" indent="-924444">
              <a:buFont typeface="Arial" panose="020B0604020202020204" pitchFamily="34" charset="0"/>
              <a:buChar char="•"/>
            </a:pPr>
            <a:r>
              <a:rPr lang="en-US" sz="2000" dirty="0"/>
              <a:t>Preliminary incidence was very high among younger trans women ages 18-24 years (3.88 per 100 PY).</a:t>
            </a:r>
          </a:p>
          <a:p>
            <a:pPr marL="924444" indent="-924444">
              <a:buFont typeface="Arial" panose="020B0604020202020204" pitchFamily="34" charset="0"/>
              <a:buChar char="•"/>
            </a:pPr>
            <a:r>
              <a:rPr lang="en-US" sz="2000" dirty="0">
                <a:cs typeface="Calibri"/>
              </a:rPr>
              <a:t>All seroconversions were among trans women of color, with the majority being Latinas </a:t>
            </a:r>
            <a:r>
              <a:rPr lang="en-US" sz="2000" dirty="0"/>
              <a:t>(incidence 2.76 per 100 PY). </a:t>
            </a:r>
          </a:p>
          <a:p>
            <a:pPr marL="924444" indent="-924444">
              <a:buFont typeface="Arial" panose="020B0604020202020204" pitchFamily="34" charset="0"/>
              <a:buChar char="•"/>
            </a:pPr>
            <a:r>
              <a:rPr lang="en-US" sz="2000" dirty="0">
                <a:cs typeface="Calibri"/>
              </a:rPr>
              <a:t>One participant who seroconverted was previously on </a:t>
            </a:r>
            <a:r>
              <a:rPr lang="en-US" sz="2000" dirty="0" err="1">
                <a:cs typeface="Calibri"/>
              </a:rPr>
              <a:t>PrEP.</a:t>
            </a:r>
            <a:r>
              <a:rPr lang="en-US" sz="2000" dirty="0">
                <a:cs typeface="Calibri"/>
              </a:rPr>
              <a:t> </a:t>
            </a:r>
          </a:p>
          <a:p>
            <a:endParaRPr lang="en-US" dirty="0"/>
          </a:p>
        </p:txBody>
      </p:sp>
    </p:spTree>
    <p:extLst>
      <p:ext uri="{BB962C8B-B14F-4D97-AF65-F5344CB8AC3E}">
        <p14:creationId xmlns:p14="http://schemas.microsoft.com/office/powerpoint/2010/main" val="29641785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998FE535-FA53-49DD-B39B-916DAE45E0F8}"/>
              </a:ext>
            </a:extLst>
          </p:cNvPr>
          <p:cNvGraphicFramePr/>
          <p:nvPr>
            <p:extLst>
              <p:ext uri="{D42A27DB-BD31-4B8C-83A1-F6EECF244321}">
                <p14:modId xmlns:p14="http://schemas.microsoft.com/office/powerpoint/2010/main" val="1279616741"/>
              </p:ext>
            </p:extLst>
          </p:nvPr>
        </p:nvGraphicFramePr>
        <p:xfrm>
          <a:off x="208120" y="-115642"/>
          <a:ext cx="11676184" cy="6787662"/>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A76F29B0-B916-854D-AA88-51C58DE9854B}"/>
              </a:ext>
            </a:extLst>
          </p:cNvPr>
          <p:cNvSpPr>
            <a:spLocks noGrp="1"/>
          </p:cNvSpPr>
          <p:nvPr>
            <p:ph type="title"/>
          </p:nvPr>
        </p:nvSpPr>
        <p:spPr>
          <a:xfrm>
            <a:off x="5811865" y="215645"/>
            <a:ext cx="6234362" cy="1143000"/>
          </a:xfrm>
        </p:spPr>
        <p:txBody>
          <a:bodyPr>
            <a:normAutofit/>
          </a:bodyPr>
          <a:lstStyle/>
          <a:p>
            <a:r>
              <a:rPr lang="en-US" sz="2500" dirty="0"/>
              <a:t>If you could change one thing for trans women in the Bay Area, what would it be?</a:t>
            </a:r>
          </a:p>
        </p:txBody>
      </p:sp>
    </p:spTree>
    <p:extLst>
      <p:ext uri="{BB962C8B-B14F-4D97-AF65-F5344CB8AC3E}">
        <p14:creationId xmlns:p14="http://schemas.microsoft.com/office/powerpoint/2010/main" val="2745822232"/>
      </p:ext>
    </p:extLst>
  </p:cSld>
  <p:clrMapOvr>
    <a:masterClrMapping/>
  </p:clrMapOvr>
  <mc:AlternateContent xmlns:mc="http://schemas.openxmlformats.org/markup-compatibility/2006" xmlns:p14="http://schemas.microsoft.com/office/powerpoint/2010/main">
    <mc:Choice Requires="p14">
      <p:transition spd="slow" p14:dur="2000" advClick="0" advTm="30000"/>
    </mc:Choice>
    <mc:Fallback xmlns="">
      <p:transition spd="slow" advClick="0" advTm="30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043F1-9FA6-F047-B78D-BD5938748998}"/>
              </a:ext>
            </a:extLst>
          </p:cNvPr>
          <p:cNvSpPr>
            <a:spLocks noGrp="1"/>
          </p:cNvSpPr>
          <p:nvPr>
            <p:ph type="title"/>
          </p:nvPr>
        </p:nvSpPr>
        <p:spPr/>
        <p:txBody>
          <a:bodyPr/>
          <a:lstStyle/>
          <a:p>
            <a:r>
              <a:rPr lang="en-US" dirty="0"/>
              <a:t>What next</a:t>
            </a:r>
          </a:p>
        </p:txBody>
      </p:sp>
      <p:sp>
        <p:nvSpPr>
          <p:cNvPr id="3" name="Content Placeholder 2">
            <a:extLst>
              <a:ext uri="{FF2B5EF4-FFF2-40B4-BE49-F238E27FC236}">
                <a16:creationId xmlns:a16="http://schemas.microsoft.com/office/drawing/2014/main" id="{72B6FAE1-0C90-5844-9757-ED7BEE35A6F1}"/>
              </a:ext>
            </a:extLst>
          </p:cNvPr>
          <p:cNvSpPr>
            <a:spLocks noGrp="1"/>
          </p:cNvSpPr>
          <p:nvPr>
            <p:ph idx="1"/>
          </p:nvPr>
        </p:nvSpPr>
        <p:spPr/>
        <p:txBody>
          <a:bodyPr>
            <a:normAutofit/>
          </a:bodyPr>
          <a:lstStyle/>
          <a:p>
            <a:r>
              <a:rPr lang="en-US" dirty="0"/>
              <a:t>Gender affirming services are a necessary human right for trans women</a:t>
            </a:r>
          </a:p>
          <a:p>
            <a:r>
              <a:rPr lang="en-US" dirty="0"/>
              <a:t>Gender affirming services alone are not sufficient for reducing HIV risk among trans women</a:t>
            </a:r>
          </a:p>
          <a:p>
            <a:r>
              <a:rPr lang="en-US" dirty="0"/>
              <a:t>The final frontier for addressing the HIV risk and care needs of trans women will require addressing big structural factors like stigma, discrimination, violence and housing in health care and society</a:t>
            </a:r>
          </a:p>
        </p:txBody>
      </p:sp>
    </p:spTree>
    <p:extLst>
      <p:ext uri="{BB962C8B-B14F-4D97-AF65-F5344CB8AC3E}">
        <p14:creationId xmlns:p14="http://schemas.microsoft.com/office/powerpoint/2010/main" val="329561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a:xfrm>
            <a:off x="616161" y="1197246"/>
            <a:ext cx="5479839" cy="4525963"/>
          </a:xfrm>
        </p:spPr>
        <p:txBody>
          <a:bodyPr>
            <a:normAutofit lnSpcReduction="10000"/>
          </a:bodyPr>
          <a:lstStyle/>
          <a:p>
            <a:r>
              <a:rPr lang="en-US" sz="3000" dirty="0"/>
              <a:t>Trans*National research team: Sofia Lynn, Theo Beltran, Victory Le, Karen Aguilar, Corey Drew, Willi McFarland, Henry Fisher Raymond, Oriana </a:t>
            </a:r>
            <a:r>
              <a:rPr lang="en-US" sz="3000" dirty="0" err="1"/>
              <a:t>Saportas</a:t>
            </a:r>
            <a:r>
              <a:rPr lang="en-US" sz="3000" dirty="0"/>
              <a:t>, Marla Fisher, Andres </a:t>
            </a:r>
            <a:r>
              <a:rPr lang="en-US" sz="3000" dirty="0" err="1"/>
              <a:t>Pomart</a:t>
            </a:r>
            <a:r>
              <a:rPr lang="en-US" sz="3000" dirty="0"/>
              <a:t>, Rafael Gonzalez, Cat </a:t>
            </a:r>
            <a:r>
              <a:rPr lang="en-US" sz="3000" dirty="0" err="1"/>
              <a:t>Kazbour</a:t>
            </a:r>
            <a:r>
              <a:rPr lang="en-US" sz="3000" dirty="0"/>
              <a:t>, Caitlin Turner, Jess Lin</a:t>
            </a:r>
          </a:p>
          <a:p>
            <a:r>
              <a:rPr lang="en-US" sz="3000" dirty="0"/>
              <a:t>Trans*National participants</a:t>
            </a:r>
          </a:p>
        </p:txBody>
      </p:sp>
      <p:pic>
        <p:nvPicPr>
          <p:cNvPr id="4" name="Picture 3">
            <a:extLst>
              <a:ext uri="{FF2B5EF4-FFF2-40B4-BE49-F238E27FC236}">
                <a16:creationId xmlns:a16="http://schemas.microsoft.com/office/drawing/2014/main" id="{90387DFB-0BCD-8D46-84FA-BF92B238D663}"/>
              </a:ext>
            </a:extLst>
          </p:cNvPr>
          <p:cNvPicPr>
            <a:picLocks noChangeAspect="1"/>
          </p:cNvPicPr>
          <p:nvPr/>
        </p:nvPicPr>
        <p:blipFill>
          <a:blip r:embed="rId2"/>
          <a:stretch>
            <a:fillRect/>
          </a:stretch>
        </p:blipFill>
        <p:spPr>
          <a:xfrm>
            <a:off x="6096000" y="1766307"/>
            <a:ext cx="5646399" cy="3387839"/>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28724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Beyond Gender Affirmation – Addressing root causes of HIV risk and disease among trans women, data from the Trans*National study</a:t>
            </a:r>
          </a:p>
        </p:txBody>
      </p:sp>
      <p:sp>
        <p:nvSpPr>
          <p:cNvPr id="3" name="Subtitle 2"/>
          <p:cNvSpPr>
            <a:spLocks noGrp="1"/>
          </p:cNvSpPr>
          <p:nvPr>
            <p:ph type="subTitle" idx="1"/>
          </p:nvPr>
        </p:nvSpPr>
        <p:spPr>
          <a:xfrm>
            <a:off x="1828800" y="3886200"/>
            <a:ext cx="8534400" cy="543143"/>
          </a:xfrm>
        </p:spPr>
        <p:txBody>
          <a:bodyPr>
            <a:normAutofit fontScale="25000" lnSpcReduction="20000"/>
          </a:bodyPr>
          <a:lstStyle/>
          <a:p>
            <a:r>
              <a:rPr lang="en-US" sz="8000" b="1" dirty="0"/>
              <a:t>Erin C. Wilson</a:t>
            </a:r>
          </a:p>
          <a:p>
            <a:r>
              <a:rPr lang="en-US" sz="8000" b="1" dirty="0" err="1">
                <a:solidFill>
                  <a:schemeClr val="tx1">
                    <a:lumMod val="85000"/>
                    <a:lumOff val="15000"/>
                  </a:schemeClr>
                </a:solidFill>
              </a:rPr>
              <a:t>www.transnationalstudy.org</a:t>
            </a:r>
            <a:endParaRPr lang="en-US" sz="8000" b="1" dirty="0">
              <a:solidFill>
                <a:schemeClr val="tx1">
                  <a:lumMod val="85000"/>
                  <a:lumOff val="15000"/>
                </a:schemeClr>
              </a:solidFill>
            </a:endParaRPr>
          </a:p>
          <a:p>
            <a:endParaRPr lang="en-US" sz="8000" dirty="0"/>
          </a:p>
          <a:p>
            <a:r>
              <a:rPr lang="en-US" sz="8000" b="1" dirty="0">
                <a:hlinkClick r:id="rId2"/>
              </a:rPr>
              <a:t>erin.wilson@sfdph.org</a:t>
            </a:r>
            <a:endParaRPr lang="en-US" sz="8000" b="1" dirty="0"/>
          </a:p>
          <a:p>
            <a:r>
              <a:rPr lang="en-US" sz="8000" b="1" dirty="0"/>
              <a:t>San Francisco Department of Public Health</a:t>
            </a:r>
          </a:p>
          <a:p>
            <a:endParaRPr lang="en-US" dirty="0"/>
          </a:p>
        </p:txBody>
      </p:sp>
      <p:sp>
        <p:nvSpPr>
          <p:cNvPr id="8" name="Subtitle 2"/>
          <p:cNvSpPr txBox="1">
            <a:spLocks/>
          </p:cNvSpPr>
          <p:nvPr/>
        </p:nvSpPr>
        <p:spPr>
          <a:xfrm>
            <a:off x="1981199" y="5533970"/>
            <a:ext cx="8534400" cy="543143"/>
          </a:xfrm>
          <a:prstGeom prst="rect">
            <a:avLst/>
          </a:prstGeom>
        </p:spPr>
        <p:txBody>
          <a:bodyPr vert="horz" lIns="91440" tIns="45720" rIns="91440" bIns="45720" rtlCol="0">
            <a:normAutofit/>
          </a:bodyPr>
          <a:lstStyle>
            <a:lvl1pPr marL="0" indent="0" algn="ctr" defTabSz="457200" rtl="0" eaLnBrk="1" latinLnBrk="0" hangingPunct="1">
              <a:spcBef>
                <a:spcPct val="20000"/>
              </a:spcBef>
              <a:buFont typeface="Arial"/>
              <a:buNone/>
              <a:defRPr sz="2800" kern="1200">
                <a:solidFill>
                  <a:srgbClr val="383333"/>
                </a:solidFill>
                <a:latin typeface="Franklin Gothic Book" panose="020B0503020102020204"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Franklin Gothic Book" panose="020B0503020102020204" pitchFamily="34" charset="0"/>
                <a:ea typeface="+mn-ea"/>
                <a:cs typeface="Arial" pitchFamily="34" charset="0"/>
              </a:defRPr>
            </a:lvl2pPr>
            <a:lvl3pPr marL="914400" indent="0" algn="ctr" defTabSz="457200" rtl="0" eaLnBrk="1" latinLnBrk="0" hangingPunct="1">
              <a:spcBef>
                <a:spcPct val="20000"/>
              </a:spcBef>
              <a:buFont typeface="Arial"/>
              <a:buNone/>
              <a:defRPr sz="2400" kern="1200">
                <a:solidFill>
                  <a:schemeClr val="tx1">
                    <a:tint val="75000"/>
                  </a:schemeClr>
                </a:solidFill>
                <a:latin typeface="Franklin Gothic Book" panose="020B0503020102020204" pitchFamily="34" charset="0"/>
                <a:ea typeface="+mn-ea"/>
                <a:cs typeface="Arial" pitchFamily="34" charset="0"/>
              </a:defRPr>
            </a:lvl3pPr>
            <a:lvl4pPr marL="13716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4pPr>
            <a:lvl5pPr marL="1828800" indent="0" algn="ctr" defTabSz="457200" rtl="0" eaLnBrk="1" latinLnBrk="0" hangingPunct="1">
              <a:spcBef>
                <a:spcPct val="20000"/>
              </a:spcBef>
              <a:buFont typeface="Arial"/>
              <a:buNone/>
              <a:defRPr sz="2000" kern="1200">
                <a:solidFill>
                  <a:schemeClr val="tx1">
                    <a:tint val="75000"/>
                  </a:schemeClr>
                </a:solidFill>
                <a:latin typeface="Franklin Gothic Book" panose="020B0503020102020204" pitchFamily="34" charset="0"/>
                <a:ea typeface="+mn-ea"/>
                <a:cs typeface="Arial" pitchFamily="34" charset="0"/>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400" b="1" dirty="0">
                <a:solidFill>
                  <a:schemeClr val="tx1">
                    <a:lumMod val="85000"/>
                    <a:lumOff val="15000"/>
                  </a:schemeClr>
                </a:solidFill>
              </a:rPr>
              <a:t>Share your thoughts on this presentation with </a:t>
            </a:r>
            <a:r>
              <a:rPr lang="en-US" sz="2000" b="1" dirty="0">
                <a:solidFill>
                  <a:srgbClr val="FF0000"/>
                </a:solidFill>
              </a:rPr>
              <a:t>#IAS2019</a:t>
            </a:r>
          </a:p>
        </p:txBody>
      </p:sp>
      <p:pic>
        <p:nvPicPr>
          <p:cNvPr id="7" name="Picture 6">
            <a:extLst>
              <a:ext uri="{FF2B5EF4-FFF2-40B4-BE49-F238E27FC236}">
                <a16:creationId xmlns:a16="http://schemas.microsoft.com/office/drawing/2014/main" id="{E8AEF091-12D1-4E67-86A8-419C8E02B7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774" y="3537666"/>
            <a:ext cx="2710851" cy="1783354"/>
          </a:xfrm>
          <a:prstGeom prst="rect">
            <a:avLst/>
          </a:prstGeom>
        </p:spPr>
      </p:pic>
      <p:pic>
        <p:nvPicPr>
          <p:cNvPr id="4" name="Picture 3">
            <a:extLst>
              <a:ext uri="{FF2B5EF4-FFF2-40B4-BE49-F238E27FC236}">
                <a16:creationId xmlns:a16="http://schemas.microsoft.com/office/drawing/2014/main" id="{BA80EFD8-AAC2-4A91-8B3C-316945BD0F64}"/>
              </a:ext>
            </a:extLst>
          </p:cNvPr>
          <p:cNvPicPr>
            <a:picLocks noChangeAspect="1"/>
          </p:cNvPicPr>
          <p:nvPr/>
        </p:nvPicPr>
        <p:blipFill>
          <a:blip r:embed="rId4"/>
          <a:stretch>
            <a:fillRect/>
          </a:stretch>
        </p:blipFill>
        <p:spPr>
          <a:xfrm>
            <a:off x="8700560" y="3789931"/>
            <a:ext cx="2865665" cy="1488828"/>
          </a:xfrm>
          <a:prstGeom prst="rect">
            <a:avLst/>
          </a:prstGeom>
        </p:spPr>
      </p:pic>
    </p:spTree>
    <p:extLst>
      <p:ext uri="{BB962C8B-B14F-4D97-AF65-F5344CB8AC3E}">
        <p14:creationId xmlns:p14="http://schemas.microsoft.com/office/powerpoint/2010/main" val="3565225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2C6B7-CE68-B24B-BD6B-F12D33AEE93A}"/>
              </a:ext>
            </a:extLst>
          </p:cNvPr>
          <p:cNvSpPr>
            <a:spLocks noGrp="1"/>
          </p:cNvSpPr>
          <p:nvPr>
            <p:ph type="ctrTitle"/>
          </p:nvPr>
        </p:nvSpPr>
        <p:spPr/>
        <p:txBody>
          <a:bodyPr/>
          <a:lstStyle/>
          <a:p>
            <a:r>
              <a:rPr lang="en-US" dirty="0"/>
              <a:t>I have no conflicts of interest.</a:t>
            </a:r>
          </a:p>
        </p:txBody>
      </p:sp>
      <p:sp>
        <p:nvSpPr>
          <p:cNvPr id="3" name="Subtitle 2">
            <a:extLst>
              <a:ext uri="{FF2B5EF4-FFF2-40B4-BE49-F238E27FC236}">
                <a16:creationId xmlns:a16="http://schemas.microsoft.com/office/drawing/2014/main" id="{7110311E-2B25-6845-878A-CF0FBCCFCBC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811244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Trans*National Study</a:t>
            </a:r>
          </a:p>
        </p:txBody>
      </p:sp>
      <p:graphicFrame>
        <p:nvGraphicFramePr>
          <p:cNvPr id="6" name="Content Placeholder 5">
            <a:extLst>
              <a:ext uri="{FF2B5EF4-FFF2-40B4-BE49-F238E27FC236}">
                <a16:creationId xmlns:a16="http://schemas.microsoft.com/office/drawing/2014/main" id="{4CEB40B2-E259-4A62-A5C9-222B844A14B1}"/>
              </a:ext>
            </a:extLst>
          </p:cNvPr>
          <p:cNvGraphicFramePr>
            <a:graphicFrameLocks noGrp="1"/>
          </p:cNvGraphicFramePr>
          <p:nvPr>
            <p:ph idx="1"/>
            <p:extLst>
              <p:ext uri="{D42A27DB-BD31-4B8C-83A1-F6EECF244321}">
                <p14:modId xmlns:p14="http://schemas.microsoft.com/office/powerpoint/2010/main" val="2859803463"/>
              </p:ext>
            </p:extLst>
          </p:nvPr>
        </p:nvGraphicFramePr>
        <p:xfrm>
          <a:off x="0" y="967710"/>
          <a:ext cx="12192000" cy="51773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38443060"/>
      </p:ext>
    </p:extLst>
  </p:cSld>
  <p:clrMapOvr>
    <a:masterClrMapping/>
  </p:clrMapOvr>
  <mc:AlternateContent xmlns:mc="http://schemas.openxmlformats.org/markup-compatibility/2006" xmlns:p14="http://schemas.microsoft.com/office/powerpoint/2010/main">
    <mc:Choice Requires="p14">
      <p:transition spd="slow" p14:dur="2000" advClick="0" advTm="25000"/>
    </mc:Choice>
    <mc:Fallback xmlns="">
      <p:transition spd="slow" advClick="0" advTm="2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761413" cy="706964"/>
          </a:xfrm>
        </p:spPr>
        <p:txBody>
          <a:bodyPr>
            <a:normAutofit/>
          </a:bodyPr>
          <a:lstStyle/>
          <a:p>
            <a:r>
              <a:rPr lang="en-US" dirty="0">
                <a:solidFill>
                  <a:srgbClr val="ED1C24"/>
                </a:solidFill>
              </a:rPr>
              <a:t>Trans*National AIMS</a:t>
            </a:r>
          </a:p>
        </p:txBody>
      </p:sp>
      <p:graphicFrame>
        <p:nvGraphicFramePr>
          <p:cNvPr id="22" name="Content Placeholder 2">
            <a:extLst>
              <a:ext uri="{FF2B5EF4-FFF2-40B4-BE49-F238E27FC236}">
                <a16:creationId xmlns:a16="http://schemas.microsoft.com/office/drawing/2014/main" id="{81245559-71D7-41B6-BE22-02E56365B4E6}"/>
              </a:ext>
            </a:extLst>
          </p:cNvPr>
          <p:cNvGraphicFramePr>
            <a:graphicFrameLocks noGrp="1"/>
          </p:cNvGraphicFramePr>
          <p:nvPr>
            <p:ph idx="1"/>
            <p:extLst/>
          </p:nvPr>
        </p:nvGraphicFramePr>
        <p:xfrm>
          <a:off x="1286934" y="2324100"/>
          <a:ext cx="9625383" cy="3422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70882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801C-56F6-4559-8819-282DCFBC724A}"/>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7FA32F4D-DADF-4BCF-83BF-B977A8ED2CDA}"/>
              </a:ext>
            </a:extLst>
          </p:cNvPr>
          <p:cNvPicPr>
            <a:picLocks noGrp="1" noChangeAspect="1"/>
          </p:cNvPicPr>
          <p:nvPr>
            <p:ph idx="1"/>
          </p:nvPr>
        </p:nvPicPr>
        <p:blipFill rotWithShape="1">
          <a:blip r:embed="rId3"/>
          <a:srcRect t="20960" b="7707"/>
          <a:stretch/>
        </p:blipFill>
        <p:spPr>
          <a:xfrm>
            <a:off x="68477" y="305070"/>
            <a:ext cx="12055045" cy="6247860"/>
          </a:xfrm>
        </p:spPr>
      </p:pic>
      <p:sp>
        <p:nvSpPr>
          <p:cNvPr id="7" name="Speech Bubble: Rectangle 6">
            <a:extLst>
              <a:ext uri="{FF2B5EF4-FFF2-40B4-BE49-F238E27FC236}">
                <a16:creationId xmlns:a16="http://schemas.microsoft.com/office/drawing/2014/main" id="{7D165E4B-4921-4D4C-9E85-D9FB7A1756F5}"/>
              </a:ext>
            </a:extLst>
          </p:cNvPr>
          <p:cNvSpPr/>
          <p:nvPr/>
        </p:nvSpPr>
        <p:spPr>
          <a:xfrm>
            <a:off x="325965" y="3242318"/>
            <a:ext cx="1657978" cy="2642014"/>
          </a:xfrm>
          <a:prstGeom prst="wedgeRectCallout">
            <a:avLst>
              <a:gd name="adj1" fmla="val 50682"/>
              <a:gd name="adj2" fmla="val -5845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San Francisco: Survey (629 participants) and 18-month cohort study (429 participants)</a:t>
            </a:r>
          </a:p>
        </p:txBody>
      </p:sp>
      <p:sp>
        <p:nvSpPr>
          <p:cNvPr id="8" name="Speech Bubble: Rectangle 7">
            <a:extLst>
              <a:ext uri="{FF2B5EF4-FFF2-40B4-BE49-F238E27FC236}">
                <a16:creationId xmlns:a16="http://schemas.microsoft.com/office/drawing/2014/main" id="{E1DDD32D-BE28-486B-9179-91A3024F1DA0}"/>
              </a:ext>
            </a:extLst>
          </p:cNvPr>
          <p:cNvSpPr/>
          <p:nvPr/>
        </p:nvSpPr>
        <p:spPr>
          <a:xfrm>
            <a:off x="4109777" y="5359272"/>
            <a:ext cx="2110154" cy="1316334"/>
          </a:xfrm>
          <a:prstGeom prst="wedgeRectCallout">
            <a:avLst>
              <a:gd name="adj1" fmla="val -36745"/>
              <a:gd name="adj2" fmla="val -6956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a:t>São Paulo, Brazil: 18-month cohort study (583 participants)</a:t>
            </a:r>
          </a:p>
        </p:txBody>
      </p:sp>
      <p:sp>
        <p:nvSpPr>
          <p:cNvPr id="9" name="Speech Bubble: Rectangle 8">
            <a:extLst>
              <a:ext uri="{FF2B5EF4-FFF2-40B4-BE49-F238E27FC236}">
                <a16:creationId xmlns:a16="http://schemas.microsoft.com/office/drawing/2014/main" id="{3319A628-341B-4059-BC42-9D0F5F285405}"/>
              </a:ext>
            </a:extLst>
          </p:cNvPr>
          <p:cNvSpPr/>
          <p:nvPr/>
        </p:nvSpPr>
        <p:spPr>
          <a:xfrm>
            <a:off x="9756949" y="3125037"/>
            <a:ext cx="1909187" cy="1165609"/>
          </a:xfrm>
          <a:prstGeom prst="wedgeRectCallout">
            <a:avLst>
              <a:gd name="adj1" fmla="val -65417"/>
              <a:gd name="adj2" fmla="val -40473"/>
            </a:avLst>
          </a:prstGeom>
          <a:solidFill>
            <a:schemeClr val="tx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a:t>Nanjing, China: Survey (250 participants)</a:t>
            </a:r>
          </a:p>
        </p:txBody>
      </p:sp>
      <p:sp>
        <p:nvSpPr>
          <p:cNvPr id="10" name="Speech Bubble: Rectangle 9">
            <a:extLst>
              <a:ext uri="{FF2B5EF4-FFF2-40B4-BE49-F238E27FC236}">
                <a16:creationId xmlns:a16="http://schemas.microsoft.com/office/drawing/2014/main" id="{1282E1AD-C9FE-4667-9CA3-3A217F824532}"/>
              </a:ext>
            </a:extLst>
          </p:cNvPr>
          <p:cNvSpPr/>
          <p:nvPr/>
        </p:nvSpPr>
        <p:spPr>
          <a:xfrm>
            <a:off x="6883121" y="4983983"/>
            <a:ext cx="2622620" cy="1014884"/>
          </a:xfrm>
          <a:prstGeom prst="wedgeRectCallout">
            <a:avLst>
              <a:gd name="adj1" fmla="val -78304"/>
              <a:gd name="adj2" fmla="val -45192"/>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Windhoek, Namibia: Qualitative interviews (25 participants)</a:t>
            </a:r>
          </a:p>
        </p:txBody>
      </p:sp>
    </p:spTree>
    <p:extLst>
      <p:ext uri="{BB962C8B-B14F-4D97-AF65-F5344CB8AC3E}">
        <p14:creationId xmlns:p14="http://schemas.microsoft.com/office/powerpoint/2010/main" val="2848160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D93A85-68AC-8D4C-BDEA-4017D1283805}"/>
              </a:ext>
            </a:extLst>
          </p:cNvPr>
          <p:cNvSpPr>
            <a:spLocks noGrp="1"/>
          </p:cNvSpPr>
          <p:nvPr>
            <p:ph type="title"/>
          </p:nvPr>
        </p:nvSpPr>
        <p:spPr>
          <a:xfrm>
            <a:off x="0" y="222142"/>
            <a:ext cx="12192000" cy="618309"/>
          </a:xfrm>
        </p:spPr>
        <p:txBody>
          <a:bodyPr>
            <a:normAutofit fontScale="90000"/>
          </a:bodyPr>
          <a:lstStyle/>
          <a:p>
            <a:r>
              <a:rPr lang="en-US" dirty="0"/>
              <a:t>HIV prevalence in context of gender affirming care access</a:t>
            </a:r>
          </a:p>
        </p:txBody>
      </p:sp>
      <p:graphicFrame>
        <p:nvGraphicFramePr>
          <p:cNvPr id="6" name="Content Placeholder 5">
            <a:extLst>
              <a:ext uri="{FF2B5EF4-FFF2-40B4-BE49-F238E27FC236}">
                <a16:creationId xmlns:a16="http://schemas.microsoft.com/office/drawing/2014/main" id="{D18E3589-0330-3947-81BC-D66C0794D23B}"/>
              </a:ext>
            </a:extLst>
          </p:cNvPr>
          <p:cNvGraphicFramePr>
            <a:graphicFrameLocks noGrp="1"/>
          </p:cNvGraphicFramePr>
          <p:nvPr>
            <p:ph idx="1"/>
            <p:extLst>
              <p:ext uri="{D42A27DB-BD31-4B8C-83A1-F6EECF244321}">
                <p14:modId xmlns:p14="http://schemas.microsoft.com/office/powerpoint/2010/main" val="3917940261"/>
              </p:ext>
            </p:extLst>
          </p:nvPr>
        </p:nvGraphicFramePr>
        <p:xfrm>
          <a:off x="263472" y="840451"/>
          <a:ext cx="8580074" cy="5121275"/>
        </p:xfrm>
        <a:graphic>
          <a:graphicData uri="http://schemas.openxmlformats.org/drawingml/2006/chart">
            <c:chart xmlns:c="http://schemas.openxmlformats.org/drawingml/2006/chart" xmlns:r="http://schemas.openxmlformats.org/officeDocument/2006/relationships" r:id="rId2"/>
          </a:graphicData>
        </a:graphic>
      </p:graphicFrame>
      <p:sp>
        <p:nvSpPr>
          <p:cNvPr id="5" name="Left Arrow 4">
            <a:extLst>
              <a:ext uri="{FF2B5EF4-FFF2-40B4-BE49-F238E27FC236}">
                <a16:creationId xmlns:a16="http://schemas.microsoft.com/office/drawing/2014/main" id="{FF91E0B7-F68A-A74D-A784-E6F45A98BBA4}"/>
              </a:ext>
            </a:extLst>
          </p:cNvPr>
          <p:cNvSpPr/>
          <p:nvPr/>
        </p:nvSpPr>
        <p:spPr>
          <a:xfrm>
            <a:off x="433204" y="3995669"/>
            <a:ext cx="3394129" cy="852407"/>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1993 - Trans Tues clinic opens</a:t>
            </a:r>
          </a:p>
        </p:txBody>
      </p:sp>
      <p:sp>
        <p:nvSpPr>
          <p:cNvPr id="8" name="TextBox 7">
            <a:extLst>
              <a:ext uri="{FF2B5EF4-FFF2-40B4-BE49-F238E27FC236}">
                <a16:creationId xmlns:a16="http://schemas.microsoft.com/office/drawing/2014/main" id="{C6DB7B5B-48C2-0843-972C-6B8966DC03EB}"/>
              </a:ext>
            </a:extLst>
          </p:cNvPr>
          <p:cNvSpPr txBox="1"/>
          <p:nvPr/>
        </p:nvSpPr>
        <p:spPr>
          <a:xfrm>
            <a:off x="8843546" y="1410346"/>
            <a:ext cx="3348453" cy="2585323"/>
          </a:xfrm>
          <a:prstGeom prst="rect">
            <a:avLst/>
          </a:prstGeom>
          <a:noFill/>
        </p:spPr>
        <p:txBody>
          <a:bodyPr wrap="square" rtlCol="0">
            <a:spAutoFit/>
          </a:bodyPr>
          <a:lstStyle/>
          <a:p>
            <a:pPr marL="342900" indent="-342900">
              <a:buFont typeface="+mj-lt"/>
              <a:buAutoNum type="arabicPeriod"/>
            </a:pPr>
            <a:r>
              <a:rPr lang="en-US" dirty="0"/>
              <a:t>Castro Mission Health Services – Esperanza clinic &amp; Dimensions clinic for youth</a:t>
            </a:r>
          </a:p>
          <a:p>
            <a:pPr marL="342900" indent="-342900">
              <a:buFont typeface="+mj-lt"/>
              <a:buAutoNum type="arabicPeriod"/>
            </a:pPr>
            <a:r>
              <a:rPr lang="en-US" dirty="0"/>
              <a:t>Lyon Martin trans health clinic</a:t>
            </a:r>
          </a:p>
          <a:p>
            <a:pPr marL="342900" indent="-342900">
              <a:buFont typeface="+mj-lt"/>
              <a:buAutoNum type="arabicPeriod"/>
            </a:pPr>
            <a:r>
              <a:rPr lang="en-US" dirty="0"/>
              <a:t>SF Community Health Center</a:t>
            </a:r>
          </a:p>
          <a:p>
            <a:pPr marL="342900" indent="-342900">
              <a:buFont typeface="+mj-lt"/>
              <a:buAutoNum type="arabicPeriod"/>
            </a:pPr>
            <a:r>
              <a:rPr lang="en-US" dirty="0"/>
              <a:t>+ Private Providers at Kaiser, UCSF Mt Zion, UCSF Gender clinic for adolescents and youth, and more!</a:t>
            </a:r>
          </a:p>
        </p:txBody>
      </p:sp>
      <p:sp>
        <p:nvSpPr>
          <p:cNvPr id="2" name="TextBox 1">
            <a:extLst>
              <a:ext uri="{FF2B5EF4-FFF2-40B4-BE49-F238E27FC236}">
                <a16:creationId xmlns:a16="http://schemas.microsoft.com/office/drawing/2014/main" id="{E40CE871-2B4A-F745-BBEC-043FA40B6D93}"/>
              </a:ext>
            </a:extLst>
          </p:cNvPr>
          <p:cNvSpPr txBox="1"/>
          <p:nvPr/>
        </p:nvSpPr>
        <p:spPr>
          <a:xfrm>
            <a:off x="17032637" y="-294468"/>
            <a:ext cx="184731" cy="369332"/>
          </a:xfrm>
          <a:prstGeom prst="rect">
            <a:avLst/>
          </a:prstGeom>
          <a:noFill/>
        </p:spPr>
        <p:txBody>
          <a:bodyPr wrap="none" rtlCol="0">
            <a:spAutoFit/>
          </a:bodyPr>
          <a:lstStyle/>
          <a:p>
            <a:endParaRPr lang="en-US" dirty="0"/>
          </a:p>
        </p:txBody>
      </p:sp>
      <p:sp>
        <p:nvSpPr>
          <p:cNvPr id="3" name="TextBox 2">
            <a:extLst>
              <a:ext uri="{FF2B5EF4-FFF2-40B4-BE49-F238E27FC236}">
                <a16:creationId xmlns:a16="http://schemas.microsoft.com/office/drawing/2014/main" id="{3DD58E52-75BA-0E41-BD2C-A28E9BCE3648}"/>
              </a:ext>
            </a:extLst>
          </p:cNvPr>
          <p:cNvSpPr txBox="1"/>
          <p:nvPr/>
        </p:nvSpPr>
        <p:spPr>
          <a:xfrm>
            <a:off x="11017045" y="5029200"/>
            <a:ext cx="184731" cy="369332"/>
          </a:xfrm>
          <a:prstGeom prst="rect">
            <a:avLst/>
          </a:prstGeom>
          <a:noFill/>
        </p:spPr>
        <p:txBody>
          <a:bodyPr wrap="none" rtlCol="0">
            <a:spAutoFit/>
          </a:bodyPr>
          <a:lstStyle/>
          <a:p>
            <a:endParaRPr lang="en-US" dirty="0"/>
          </a:p>
        </p:txBody>
      </p:sp>
      <p:pic>
        <p:nvPicPr>
          <p:cNvPr id="7" name="Picture 6">
            <a:extLst>
              <a:ext uri="{FF2B5EF4-FFF2-40B4-BE49-F238E27FC236}">
                <a16:creationId xmlns:a16="http://schemas.microsoft.com/office/drawing/2014/main" id="{7D321CF8-15AD-4C48-9222-42174A5AFE53}"/>
              </a:ext>
            </a:extLst>
          </p:cNvPr>
          <p:cNvPicPr>
            <a:picLocks noChangeAspect="1"/>
          </p:cNvPicPr>
          <p:nvPr/>
        </p:nvPicPr>
        <p:blipFill>
          <a:blip r:embed="rId3"/>
          <a:stretch>
            <a:fillRect/>
          </a:stretch>
        </p:blipFill>
        <p:spPr>
          <a:xfrm>
            <a:off x="4438650" y="1270000"/>
            <a:ext cx="3465486" cy="4514426"/>
          </a:xfrm>
          <a:prstGeom prst="rect">
            <a:avLst/>
          </a:prstGeom>
        </p:spPr>
      </p:pic>
    </p:spTree>
    <p:extLst>
      <p:ext uri="{BB962C8B-B14F-4D97-AF65-F5344CB8AC3E}">
        <p14:creationId xmlns:p14="http://schemas.microsoft.com/office/powerpoint/2010/main" val="310125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88C892-D4CF-0D41-A285-E9DB901ADA33}"/>
              </a:ext>
            </a:extLst>
          </p:cNvPr>
          <p:cNvPicPr>
            <a:picLocks noChangeAspect="1"/>
          </p:cNvPicPr>
          <p:nvPr/>
        </p:nvPicPr>
        <p:blipFill>
          <a:blip r:embed="rId3"/>
          <a:stretch>
            <a:fillRect/>
          </a:stretch>
        </p:blipFill>
        <p:spPr>
          <a:xfrm>
            <a:off x="1206500" y="881681"/>
            <a:ext cx="9779000" cy="3606800"/>
          </a:xfrm>
          <a:prstGeom prst="rect">
            <a:avLst/>
          </a:prstGeom>
        </p:spPr>
      </p:pic>
    </p:spTree>
    <p:extLst>
      <p:ext uri="{BB962C8B-B14F-4D97-AF65-F5344CB8AC3E}">
        <p14:creationId xmlns:p14="http://schemas.microsoft.com/office/powerpoint/2010/main" val="39532080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4FBCA1-640D-9C4C-BA4B-CD24DC5CB49A}"/>
              </a:ext>
            </a:extLst>
          </p:cNvPr>
          <p:cNvSpPr>
            <a:spLocks noGrp="1"/>
          </p:cNvSpPr>
          <p:nvPr>
            <p:ph type="title"/>
          </p:nvPr>
        </p:nvSpPr>
        <p:spPr/>
        <p:txBody>
          <a:bodyPr/>
          <a:lstStyle/>
          <a:p>
            <a:r>
              <a:rPr lang="en-US" dirty="0"/>
              <a:t>Is surgery associated with less mental health distress and/or substance use?</a:t>
            </a:r>
          </a:p>
        </p:txBody>
      </p:sp>
      <p:sp>
        <p:nvSpPr>
          <p:cNvPr id="10" name="Text Placeholder 9">
            <a:extLst>
              <a:ext uri="{FF2B5EF4-FFF2-40B4-BE49-F238E27FC236}">
                <a16:creationId xmlns:a16="http://schemas.microsoft.com/office/drawing/2014/main" id="{993719A0-CB93-3D45-B598-B86420447A84}"/>
              </a:ext>
            </a:extLst>
          </p:cNvPr>
          <p:cNvSpPr>
            <a:spLocks noGrp="1"/>
          </p:cNvSpPr>
          <p:nvPr>
            <p:ph type="body" idx="1"/>
          </p:nvPr>
        </p:nvSpPr>
        <p:spPr/>
        <p:txBody>
          <a:bodyPr/>
          <a:lstStyle/>
          <a:p>
            <a:r>
              <a:rPr lang="en-US" dirty="0"/>
              <a:t>Trans*National 6 </a:t>
            </a:r>
            <a:r>
              <a:rPr lang="en-US" dirty="0" err="1"/>
              <a:t>mos</a:t>
            </a:r>
            <a:r>
              <a:rPr lang="en-US" dirty="0"/>
              <a:t> assessment, N=270</a:t>
            </a:r>
          </a:p>
        </p:txBody>
      </p:sp>
    </p:spTree>
    <p:extLst>
      <p:ext uri="{BB962C8B-B14F-4D97-AF65-F5344CB8AC3E}">
        <p14:creationId xmlns:p14="http://schemas.microsoft.com/office/powerpoint/2010/main" val="1420853355"/>
      </p:ext>
    </p:extLst>
  </p:cSld>
  <p:clrMapOvr>
    <a:masterClrMapping/>
  </p:clrMapOvr>
</p:sld>
</file>

<file path=ppt/theme/theme1.xml><?xml version="1.0" encoding="utf-8"?>
<a:theme xmlns:a="http://schemas.openxmlformats.org/drawingml/2006/main" name="AIDS 2016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ADBD3347-1A0F-45F0-B4B5-B886B317FA11}" vid="{2289ECF3-0365-4EFC-8344-95011E66FDF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AIDS2016_template</Template>
  <TotalTime>16431</TotalTime>
  <Words>1226</Words>
  <Application>Microsoft Macintosh PowerPoint</Application>
  <PresentationFormat>Widescreen</PresentationFormat>
  <Paragraphs>340</Paragraphs>
  <Slides>19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Franklin Gothic Book</vt:lpstr>
      <vt:lpstr>Raleway</vt:lpstr>
      <vt:lpstr>AIDS 2016_Template</vt:lpstr>
      <vt:lpstr>PowerPoint Presentation</vt:lpstr>
      <vt:lpstr>Beyond Gender Affirmation – Addressing root causes of HIV risk and disease among trans women, data from the Trans*National study</vt:lpstr>
      <vt:lpstr>I have no conflicts of interest.</vt:lpstr>
      <vt:lpstr>Trans*National Study</vt:lpstr>
      <vt:lpstr>Trans*National AIMS</vt:lpstr>
      <vt:lpstr>PowerPoint Presentation</vt:lpstr>
      <vt:lpstr>HIV prevalence in context of gender affirming care access</vt:lpstr>
      <vt:lpstr>PowerPoint Presentation</vt:lpstr>
      <vt:lpstr>Is surgery associated with less mental health distress and/or substance use?</vt:lpstr>
      <vt:lpstr>PowerPoint Presentation</vt:lpstr>
      <vt:lpstr>PowerPoint Presentation</vt:lpstr>
      <vt:lpstr>PowerPoint Presentation</vt:lpstr>
      <vt:lpstr>Considerable mental distress</vt:lpstr>
      <vt:lpstr>Significant substance use</vt:lpstr>
      <vt:lpstr>Results: </vt:lpstr>
      <vt:lpstr>PowerPoint Presentation</vt:lpstr>
      <vt:lpstr>If you could change one thing for trans women in the Bay Area, what would it be?</vt:lpstr>
      <vt:lpstr>What next</vt:lpstr>
      <vt:lpstr>Thank you!</vt:lpstr>
    </vt:vector>
  </TitlesOfParts>
  <Company>Microsoft</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Entwistle</dc:creator>
  <cp:lastModifiedBy>Microsoft Office User</cp:lastModifiedBy>
  <cp:revision>105</cp:revision>
  <cp:lastPrinted>2017-01-16T15:31:13Z</cp:lastPrinted>
  <dcterms:created xsi:type="dcterms:W3CDTF">2017-01-13T09:09:35Z</dcterms:created>
  <dcterms:modified xsi:type="dcterms:W3CDTF">2019-07-22T16:17:05Z</dcterms:modified>
</cp:coreProperties>
</file>